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1CE"/>
    <a:srgbClr val="6BCBF1"/>
    <a:srgbClr val="FF7453"/>
    <a:srgbClr val="A366D0"/>
    <a:srgbClr val="9E5ECE"/>
    <a:srgbClr val="FF66FF"/>
    <a:srgbClr val="FF7C80"/>
    <a:srgbClr val="FF3300"/>
    <a:srgbClr val="202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5373" autoAdjust="0"/>
  </p:normalViewPr>
  <p:slideViewPr>
    <p:cSldViewPr snapToGrid="0">
      <p:cViewPr varScale="1">
        <p:scale>
          <a:sx n="90" d="100"/>
          <a:sy n="90" d="100"/>
        </p:scale>
        <p:origin x="555" y="63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74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60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1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1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81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5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0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5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43A-2DB0-4306-B58C-9926EF9FF40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0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558499"/>
              </p:ext>
            </p:extLst>
          </p:nvPr>
        </p:nvGraphicFramePr>
        <p:xfrm>
          <a:off x="227181" y="1813117"/>
          <a:ext cx="5639748" cy="48856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41">
                  <a:extLst>
                    <a:ext uri="{9D8B030D-6E8A-4147-A177-3AD203B41FA5}">
                      <a16:colId xmlns:a16="http://schemas.microsoft.com/office/drawing/2014/main" val="2488064577"/>
                    </a:ext>
                  </a:extLst>
                </a:gridCol>
                <a:gridCol w="2760239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  <a:gridCol w="2447868">
                  <a:extLst>
                    <a:ext uri="{9D8B030D-6E8A-4147-A177-3AD203B41FA5}">
                      <a16:colId xmlns:a16="http://schemas.microsoft.com/office/drawing/2014/main" val="1171806605"/>
                    </a:ext>
                  </a:extLst>
                </a:gridCol>
              </a:tblGrid>
              <a:tr h="326331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Sassoon Infant Std" panose="020B0503020103030203" pitchFamily="34" charset="0"/>
                        </a:rPr>
                        <a:t>English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326331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Writing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Reading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832059"/>
                  </a:ext>
                </a:extLst>
              </a:tr>
              <a:tr h="147075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Sassoon Infant Std" panose="020B0503020103030203" pitchFamily="34" charset="0"/>
                        </a:rPr>
                        <a:t>Key Texts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4934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Curriculum Objectives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Sentence</a:t>
                      </a: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 Structure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Multi Clause Sentences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Subjunctive form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Dialogue (inverted commas)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Dialogue for characterisation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Dialogue to advance the action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Expanded noun phrases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Making inferences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Retrieving information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Comparing and contrasting between texts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Character impressions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SATs style questions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  <a:tr h="326331"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Writing Outcomes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dirty="0">
                          <a:latin typeface="Sassoon Infant Std" panose="020B0503020103030203" pitchFamily="34" charset="0"/>
                        </a:rPr>
                        <a:t>1</a:t>
                      </a:r>
                      <a:r>
                        <a:rPr lang="en-GB" sz="1200" b="0" u="none" baseline="30000" dirty="0">
                          <a:latin typeface="Sassoon Infant Std" panose="020B0503020103030203" pitchFamily="34" charset="0"/>
                        </a:rPr>
                        <a:t>st</a:t>
                      </a:r>
                      <a:r>
                        <a:rPr lang="en-GB" sz="1200" b="0" u="none" dirty="0">
                          <a:latin typeface="Sassoon Infant Std" panose="020B0503020103030203" pitchFamily="34" charset="0"/>
                        </a:rPr>
                        <a:t> Person Narrative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dirty="0">
                          <a:latin typeface="Sassoon Infant Std" panose="020B0503020103030203" pitchFamily="34" charset="0"/>
                        </a:rPr>
                        <a:t>Writing to persuade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dirty="0">
                          <a:latin typeface="Sassoon Infant Std" panose="020B0503020103030203" pitchFamily="34" charset="0"/>
                        </a:rPr>
                        <a:t>Newspaper</a:t>
                      </a:r>
                      <a:r>
                        <a:rPr lang="en-GB" sz="1200" b="0" u="none" baseline="0" dirty="0">
                          <a:latin typeface="Sassoon Infant Std" panose="020B0503020103030203" pitchFamily="34" charset="0"/>
                        </a:rPr>
                        <a:t> Article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Spellings</a:t>
                      </a:r>
                      <a:endParaRPr lang="en-GB" sz="1100" dirty="0"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722754"/>
                  </a:ext>
                </a:extLst>
              </a:tr>
              <a:tr h="94247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720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Sassoon Infant Std" panose="020B0503020103030203" pitchFamily="34" charset="0"/>
                        </a:rPr>
                        <a:t>See</a:t>
                      </a:r>
                      <a:r>
                        <a:rPr lang="en-GB" sz="800" baseline="0" dirty="0">
                          <a:latin typeface="Sassoon Infant Std" panose="020B0503020103030203" pitchFamily="34" charset="0"/>
                        </a:rPr>
                        <a:t> overviews</a:t>
                      </a:r>
                      <a:endParaRPr lang="en-GB" sz="8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125338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003317"/>
              </p:ext>
            </p:extLst>
          </p:nvPr>
        </p:nvGraphicFramePr>
        <p:xfrm>
          <a:off x="6089701" y="1807257"/>
          <a:ext cx="3642653" cy="40088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3811">
                  <a:extLst>
                    <a:ext uri="{9D8B030D-6E8A-4147-A177-3AD203B41FA5}">
                      <a16:colId xmlns:a16="http://schemas.microsoft.com/office/drawing/2014/main" val="2018371050"/>
                    </a:ext>
                  </a:extLst>
                </a:gridCol>
                <a:gridCol w="2398842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</a:tblGrid>
              <a:tr h="28708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Sassoon Infant Std" panose="020B0503020103030203" pitchFamily="34" charset="0"/>
                        </a:rPr>
                        <a:t>Maths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1456205"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Sassoon Infant Std" panose="020B0503020103030203" pitchFamily="34" charset="0"/>
                        </a:rPr>
                        <a:t>Fractions,</a:t>
                      </a:r>
                      <a:r>
                        <a:rPr lang="en-GB" sz="1400" u="none" baseline="0" dirty="0">
                          <a:latin typeface="Sassoon Infant Std" panose="020B0503020103030203" pitchFamily="34" charset="0"/>
                        </a:rPr>
                        <a:t> Decimal and Percentages</a:t>
                      </a:r>
                      <a:endParaRPr lang="en-GB" sz="1400" u="none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Fractions as divisions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Converting FDP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Fractions and percentages of amounts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1 and 2 step problems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12394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Ratio</a:t>
                      </a:r>
                      <a:endParaRPr lang="en-GB" sz="1400" u="none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Scale Factors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Proportion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Recipes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  <a:tr h="1123943">
                <a:tc>
                  <a:txBody>
                    <a:bodyPr/>
                    <a:lstStyle/>
                    <a:p>
                      <a:pPr algn="ctr"/>
                      <a:r>
                        <a:rPr lang="en-GB" sz="1400" u="none" dirty="0">
                          <a:latin typeface="Sassoon Infant Std" panose="020B0503020103030203" pitchFamily="34" charset="0"/>
                        </a:rPr>
                        <a:t>Algebra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Formulae and expressions</a:t>
                      </a: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1100" baseline="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0904976"/>
                  </a:ext>
                </a:extLst>
              </a:tr>
            </a:tbl>
          </a:graphicData>
        </a:graphic>
      </p:graphicFrame>
      <p:sp>
        <p:nvSpPr>
          <p:cNvPr id="2" name="AutoShape 2" descr="Boy In The To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Boy In The Tower By Polly Ho-Ye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On The Origin of Speci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390" y="2602983"/>
            <a:ext cx="926989" cy="117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25894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6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4" name="Picture 2" descr="There's a Boy in the Girls' Bathroom - Scholastic Shop">
            <a:extLst>
              <a:ext uri="{FF2B5EF4-FFF2-40B4-BE49-F238E27FC236}">
                <a16:creationId xmlns:a16="http://schemas.microsoft.com/office/drawing/2014/main" id="{62998775-B78E-0185-6FA2-75662AE18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254" y="2523267"/>
            <a:ext cx="869978" cy="133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52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399398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6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43976"/>
              </p:ext>
            </p:extLst>
          </p:nvPr>
        </p:nvGraphicFramePr>
        <p:xfrm>
          <a:off x="32381" y="1753437"/>
          <a:ext cx="9825052" cy="50643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5052">
                  <a:extLst>
                    <a:ext uri="{9D8B030D-6E8A-4147-A177-3AD203B41FA5}">
                      <a16:colId xmlns:a16="http://schemas.microsoft.com/office/drawing/2014/main" val="646242865"/>
                    </a:ext>
                  </a:extLst>
                </a:gridCol>
              </a:tblGrid>
              <a:tr h="5064370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63989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850362"/>
              </p:ext>
            </p:extLst>
          </p:nvPr>
        </p:nvGraphicFramePr>
        <p:xfrm>
          <a:off x="88481" y="1828540"/>
          <a:ext cx="9693588" cy="4892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8485">
                  <a:extLst>
                    <a:ext uri="{9D8B030D-6E8A-4147-A177-3AD203B41FA5}">
                      <a16:colId xmlns:a16="http://schemas.microsoft.com/office/drawing/2014/main" val="840262766"/>
                    </a:ext>
                  </a:extLst>
                </a:gridCol>
                <a:gridCol w="2033751">
                  <a:extLst>
                    <a:ext uri="{9D8B030D-6E8A-4147-A177-3AD203B41FA5}">
                      <a16:colId xmlns:a16="http://schemas.microsoft.com/office/drawing/2014/main" val="2808527855"/>
                    </a:ext>
                  </a:extLst>
                </a:gridCol>
                <a:gridCol w="5751352">
                  <a:extLst>
                    <a:ext uri="{9D8B030D-6E8A-4147-A177-3AD203B41FA5}">
                      <a16:colId xmlns:a16="http://schemas.microsoft.com/office/drawing/2014/main" val="579569846"/>
                    </a:ext>
                  </a:extLst>
                </a:gridCol>
              </a:tblGrid>
              <a:tr h="36910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Big Question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 Infant Std" panose="020B0503020103030203" pitchFamily="34" charset="0"/>
                        </a:rPr>
                        <a:t>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346369"/>
                  </a:ext>
                </a:extLst>
              </a:tr>
              <a:tr h="70129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Science</a:t>
                      </a: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 – Evolution and Inheritance</a:t>
                      </a:r>
                      <a:endParaRPr lang="en-GB" sz="12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 Infant Std" panose="020B0503020103030203" pitchFamily="34" charset="0"/>
                        </a:rPr>
                        <a:t>Have humans</a:t>
                      </a:r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 always looked like this?</a:t>
                      </a:r>
                      <a:endParaRPr lang="en-GB" sz="11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Sassoon Infant Std" panose="020B0503020103030203" pitchFamily="34" charset="0"/>
                        </a:rPr>
                        <a:t>recognise that living things have changed over time and that fossils provide information about living things that inhabited the Earth millions of years ago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Sassoon Infant Std" panose="020B0503020103030203" pitchFamily="34" charset="0"/>
                        </a:rPr>
                        <a:t>recognise that living things produce offspring of the same kind, but normally offspring vary and are not identical to their parents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800" dirty="0">
                          <a:latin typeface="Sassoon Infant Std" panose="020B0503020103030203" pitchFamily="34" charset="0"/>
                        </a:rPr>
                        <a:t>identify how animals and plants are adapted to suit their environment in different ways and that adaptation may lead to evolution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48476"/>
                  </a:ext>
                </a:extLst>
              </a:tr>
              <a:tr h="66690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Geography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66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 Infant Std" panose="020B0503020103030203" pitchFamily="34" charset="0"/>
                        </a:rPr>
                        <a:t>How does trade influence countries in an economic context?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>
                          <a:latin typeface="Sassoon Infant Std" panose="020B0503020103030203" pitchFamily="34" charset="0"/>
                        </a:rPr>
                        <a:t>How did trade become global and what is meant by import and export?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>
                          <a:latin typeface="Sassoon Infant Std" panose="020B0503020103030203" pitchFamily="34" charset="0"/>
                        </a:rPr>
                        <a:t>What factors determine resources provided by a country?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>
                          <a:latin typeface="Sassoon Infant Std" panose="020B0503020103030203" pitchFamily="34" charset="0"/>
                        </a:rPr>
                        <a:t>What are the three stages of production in the global supply chain?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baseline="0" dirty="0">
                          <a:latin typeface="Sassoon Infant Std" panose="020B0503020103030203" pitchFamily="34" charset="0"/>
                        </a:rPr>
                        <a:t>What positive impact can buying </a:t>
                      </a:r>
                      <a:r>
                        <a:rPr lang="en-GB" sz="800" baseline="0" dirty="0" err="1">
                          <a:latin typeface="Sassoon Infant Std" panose="020B0503020103030203" pitchFamily="34" charset="0"/>
                        </a:rPr>
                        <a:t>fairtrade</a:t>
                      </a:r>
                      <a:r>
                        <a:rPr lang="en-GB" sz="800" baseline="0" dirty="0">
                          <a:latin typeface="Sassoon Infant Std" panose="020B0503020103030203" pitchFamily="34" charset="0"/>
                        </a:rPr>
                        <a:t> products have on communities in other countries?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644152"/>
                  </a:ext>
                </a:extLst>
              </a:tr>
              <a:tr h="69822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DT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4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 Infant Std" panose="020B0503020103030203" pitchFamily="34" charset="0"/>
                        </a:rPr>
                        <a:t>How can</a:t>
                      </a:r>
                      <a:r>
                        <a:rPr lang="en-GB" sz="1100" baseline="0" dirty="0">
                          <a:latin typeface="Sassoon Infant Std" panose="020B0503020103030203" pitchFamily="34" charset="0"/>
                        </a:rPr>
                        <a:t> we use gears and pulleys?</a:t>
                      </a:r>
                      <a:endParaRPr lang="en-GB" sz="11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aseline="0" dirty="0">
                          <a:latin typeface="Sassoon Infant Std" panose="020B0503020103030203" pitchFamily="34" charset="0"/>
                        </a:rPr>
                        <a:t>Design and make mechanical systems, strong and stable structures that can house these, and using electrical circuits and programmable components to drive movement and get impressive, engaging and valid outcomes..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294975"/>
                  </a:ext>
                </a:extLst>
              </a:tr>
              <a:tr h="61432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PSHE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 Infant Std" panose="020B0503020103030203" pitchFamily="34" charset="0"/>
                        </a:rPr>
                        <a:t>Dreams and Goals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Sassoon Infant Std" panose="020B0503020103030203" pitchFamily="34" charset="0"/>
                        </a:rPr>
                        <a:t>Goal Setting</a:t>
                      </a:r>
                    </a:p>
                    <a:p>
                      <a:r>
                        <a:rPr lang="en-GB" sz="900" dirty="0">
                          <a:latin typeface="Sassoon Infant Std" panose="020B0503020103030203" pitchFamily="34" charset="0"/>
                        </a:rPr>
                        <a:t>How can I achieve what I set out to do?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979854"/>
                  </a:ext>
                </a:extLst>
              </a:tr>
              <a:tr h="61432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PE – Outdoor</a:t>
                      </a:r>
                      <a:r>
                        <a:rPr lang="en-GB" sz="1200" baseline="0" dirty="0">
                          <a:latin typeface="Sassoon Infant Std" panose="020B0503020103030203" pitchFamily="34" charset="0"/>
                        </a:rPr>
                        <a:t> Adventure Activities</a:t>
                      </a:r>
                      <a:endParaRPr lang="en-GB" sz="12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Leadership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Sassoon Infant Std" panose="020B0503020103030203" pitchFamily="34" charset="0"/>
                        </a:rPr>
                        <a:t>What is a leader?</a:t>
                      </a:r>
                    </a:p>
                    <a:p>
                      <a:r>
                        <a:rPr lang="en-GB" sz="900" dirty="0">
                          <a:latin typeface="Sassoon Infant Std" panose="020B0503020103030203" pitchFamily="34" charset="0"/>
                        </a:rPr>
                        <a:t>What makes an effective leader?</a:t>
                      </a:r>
                    </a:p>
                    <a:p>
                      <a:r>
                        <a:rPr lang="en-GB" sz="900" dirty="0">
                          <a:latin typeface="Sassoon Infant Std" panose="020B0503020103030203" pitchFamily="34" charset="0"/>
                        </a:rPr>
                        <a:t>What attributes should a leader have?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347032"/>
                  </a:ext>
                </a:extLst>
              </a:tr>
              <a:tr h="61432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RE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Sassoon Infant Std" panose="020B0503020103030203" pitchFamily="34" charset="0"/>
                        </a:rPr>
                        <a:t>Green Religion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Sassoon Infant Std" panose="020B0503020103030203" pitchFamily="34" charset="0"/>
                        </a:rPr>
                        <a:t>What do religious and non-religious worldviews teach about caring for the earth?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804086"/>
                  </a:ext>
                </a:extLst>
              </a:tr>
              <a:tr h="614325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 Infant Std" panose="020B0503020103030203" pitchFamily="34" charset="0"/>
                        </a:rPr>
                        <a:t>Forest School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1C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221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663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6645</TotalTime>
  <Words>383</Words>
  <Application>Microsoft Office PowerPoint</Application>
  <PresentationFormat>A4 Paper (210x297 mm)</PresentationFormat>
  <Paragraphs>88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Merriweather</vt:lpstr>
      <vt:lpstr>Sassoon Infant Std</vt:lpstr>
      <vt:lpstr>Office Theme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Samuel Noone</dc:creator>
  <cp:lastModifiedBy>Nick Johnston</cp:lastModifiedBy>
  <cp:revision>69</cp:revision>
  <dcterms:created xsi:type="dcterms:W3CDTF">2023-02-07T13:17:46Z</dcterms:created>
  <dcterms:modified xsi:type="dcterms:W3CDTF">2025-12-18T16:10:39Z</dcterms:modified>
</cp:coreProperties>
</file>