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E5ECE"/>
    <a:srgbClr val="FF3300"/>
    <a:srgbClr val="9900FF"/>
    <a:srgbClr val="CC00FF"/>
    <a:srgbClr val="6BCBF1"/>
    <a:srgbClr val="FF7453"/>
    <a:srgbClr val="A366D0"/>
    <a:srgbClr val="FF66FF"/>
    <a:srgbClr val="FF7C80"/>
    <a:srgbClr val="2029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7" autoAdjust="0"/>
    <p:restoredTop sz="95373" autoAdjust="0"/>
  </p:normalViewPr>
  <p:slideViewPr>
    <p:cSldViewPr snapToGrid="0">
      <p:cViewPr varScale="1">
        <p:scale>
          <a:sx n="127" d="100"/>
          <a:sy n="127" d="100"/>
        </p:scale>
        <p:origin x="304" y="12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B43A-2DB0-4306-B58C-9926EF9FF405}" type="datetimeFigureOut">
              <a:rPr lang="en-GB" smtClean="0"/>
              <a:t>17/12/2025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059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B43A-2DB0-4306-B58C-9926EF9FF405}" type="datetimeFigureOut">
              <a:rPr lang="en-GB" smtClean="0"/>
              <a:t>17/12/2025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97475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B43A-2DB0-4306-B58C-9926EF9FF405}" type="datetimeFigureOut">
              <a:rPr lang="en-GB" smtClean="0"/>
              <a:t>17/12/2025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9608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B43A-2DB0-4306-B58C-9926EF9FF405}" type="datetimeFigureOut">
              <a:rPr lang="en-GB" smtClean="0"/>
              <a:t>17/12/2025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13125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B43A-2DB0-4306-B58C-9926EF9FF405}" type="datetimeFigureOut">
              <a:rPr lang="en-GB" smtClean="0"/>
              <a:t>17/12/2025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311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B43A-2DB0-4306-B58C-9926EF9FF405}" type="datetimeFigureOut">
              <a:rPr lang="en-GB" smtClean="0"/>
              <a:t>17/12/2025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7489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B43A-2DB0-4306-B58C-9926EF9FF405}" type="datetimeFigureOut">
              <a:rPr lang="en-GB" smtClean="0"/>
              <a:t>17/12/2025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1814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B43A-2DB0-4306-B58C-9926EF9FF405}" type="datetimeFigureOut">
              <a:rPr lang="en-GB" smtClean="0"/>
              <a:t>17/12/2025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58570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B43A-2DB0-4306-B58C-9926EF9FF405}" type="datetimeFigureOut">
              <a:rPr lang="en-GB" smtClean="0"/>
              <a:t>17/12/2025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31095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B43A-2DB0-4306-B58C-9926EF9FF405}" type="datetimeFigureOut">
              <a:rPr lang="en-GB" smtClean="0"/>
              <a:t>17/12/2025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38208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B43A-2DB0-4306-B58C-9926EF9FF405}" type="datetimeFigureOut">
              <a:rPr lang="en-GB" smtClean="0"/>
              <a:t>17/12/2025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01553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81B43A-2DB0-4306-B58C-9926EF9FF405}" type="datetimeFigureOut">
              <a:rPr lang="en-GB" smtClean="0"/>
              <a:t>17/12/2025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1303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9516522"/>
              </p:ext>
            </p:extLst>
          </p:nvPr>
        </p:nvGraphicFramePr>
        <p:xfrm>
          <a:off x="1025380" y="-3846"/>
          <a:ext cx="8880620" cy="110900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98150">
                  <a:extLst>
                    <a:ext uri="{9D8B030D-6E8A-4147-A177-3AD203B41FA5}">
                      <a16:colId xmlns:a16="http://schemas.microsoft.com/office/drawing/2014/main" val="2792065934"/>
                    </a:ext>
                  </a:extLst>
                </a:gridCol>
                <a:gridCol w="762057">
                  <a:extLst>
                    <a:ext uri="{9D8B030D-6E8A-4147-A177-3AD203B41FA5}">
                      <a16:colId xmlns:a16="http://schemas.microsoft.com/office/drawing/2014/main" val="1044568834"/>
                    </a:ext>
                  </a:extLst>
                </a:gridCol>
                <a:gridCol w="1570107">
                  <a:extLst>
                    <a:ext uri="{9D8B030D-6E8A-4147-A177-3AD203B41FA5}">
                      <a16:colId xmlns:a16="http://schemas.microsoft.com/office/drawing/2014/main" val="2423559016"/>
                    </a:ext>
                  </a:extLst>
                </a:gridCol>
                <a:gridCol w="1390099">
                  <a:extLst>
                    <a:ext uri="{9D8B030D-6E8A-4147-A177-3AD203B41FA5}">
                      <a16:colId xmlns:a16="http://schemas.microsoft.com/office/drawing/2014/main" val="2093092353"/>
                    </a:ext>
                  </a:extLst>
                </a:gridCol>
                <a:gridCol w="824704">
                  <a:extLst>
                    <a:ext uri="{9D8B030D-6E8A-4147-A177-3AD203B41FA5}">
                      <a16:colId xmlns:a16="http://schemas.microsoft.com/office/drawing/2014/main" val="367049571"/>
                    </a:ext>
                  </a:extLst>
                </a:gridCol>
                <a:gridCol w="2135503">
                  <a:extLst>
                    <a:ext uri="{9D8B030D-6E8A-4147-A177-3AD203B41FA5}">
                      <a16:colId xmlns:a16="http://schemas.microsoft.com/office/drawing/2014/main" val="3916889540"/>
                    </a:ext>
                  </a:extLst>
                </a:gridCol>
              </a:tblGrid>
              <a:tr h="576753"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rgbClr val="FFFFFF"/>
                          </a:solidFill>
                          <a:latin typeface="Merriweather" panose="00000500000000000000" pitchFamily="2" charset="0"/>
                          <a:ea typeface="Sassoon Infant Std" panose="020B0503020103030203" pitchFamily="34" charset="0"/>
                          <a:cs typeface="Sassoon Infant Std" panose="020B0503020103030203" pitchFamily="34" charset="0"/>
                        </a:rPr>
                        <a:t>Year 5 Term 3</a:t>
                      </a:r>
                      <a:endParaRPr lang="en-GB" sz="1100" b="0" dirty="0">
                        <a:latin typeface="Merriweather" panose="00000500000000000000" pitchFamily="2" charset="0"/>
                        <a:ea typeface="Calibri" panose="020F0502020204030204" pitchFamily="34" charset="0"/>
                      </a:endParaRP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294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6986216"/>
                  </a:ext>
                </a:extLst>
              </a:tr>
              <a:tr h="319531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Whole School</a:t>
                      </a: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CA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Whole Child</a:t>
                      </a: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CA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Whole Hearted</a:t>
                      </a: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CA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0752487"/>
                  </a:ext>
                </a:extLst>
              </a:tr>
              <a:tr h="21272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</a:rPr>
                        <a:t>Identity &amp; Diversity</a:t>
                      </a:r>
                      <a:endParaRPr lang="en-GB" sz="1100" b="0" dirty="0">
                        <a:solidFill>
                          <a:schemeClr val="bg1"/>
                        </a:solidFill>
                        <a:effectLst/>
                        <a:latin typeface="Merriweather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</a:rPr>
                        <a:t>Curiosity</a:t>
                      </a:r>
                      <a:endParaRPr lang="en-GB" sz="1100" b="0" dirty="0">
                        <a:solidFill>
                          <a:schemeClr val="bg1"/>
                        </a:solidFill>
                        <a:effectLst/>
                        <a:latin typeface="Merriweather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</a:rPr>
                        <a:t>Life Skills</a:t>
                      </a:r>
                      <a:endParaRPr lang="en-GB" sz="1100" b="0" dirty="0">
                        <a:solidFill>
                          <a:schemeClr val="bg1"/>
                        </a:solidFill>
                        <a:effectLst/>
                        <a:latin typeface="Merriweather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</a:rPr>
                        <a:t>Environment</a:t>
                      </a:r>
                      <a:endParaRPr lang="en-GB" sz="1100" b="0" dirty="0">
                        <a:solidFill>
                          <a:schemeClr val="bg1"/>
                        </a:solidFill>
                        <a:effectLst/>
                        <a:latin typeface="Merriweather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5056987"/>
                  </a:ext>
                </a:extLst>
              </a:tr>
            </a:tbl>
          </a:graphicData>
        </a:graphic>
      </p:graphicFrame>
      <p:sp>
        <p:nvSpPr>
          <p:cNvPr id="16" name="Rectangle 15"/>
          <p:cNvSpPr/>
          <p:nvPr/>
        </p:nvSpPr>
        <p:spPr>
          <a:xfrm>
            <a:off x="0" y="1225550"/>
            <a:ext cx="9906000" cy="482600"/>
          </a:xfrm>
          <a:prstGeom prst="rect">
            <a:avLst/>
          </a:prstGeom>
          <a:solidFill>
            <a:srgbClr val="6ECA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bg1"/>
                </a:solidFill>
                <a:latin typeface="Merriweather" panose="00000500000000000000" pitchFamily="2" charset="0"/>
              </a:rPr>
              <a:t>Our school value this term is: Independence</a:t>
            </a:r>
            <a:endParaRPr lang="en-GB" b="1" u="sng" dirty="0">
              <a:solidFill>
                <a:schemeClr val="bg1"/>
              </a:solidFill>
              <a:latin typeface="Merriweather" panose="00000500000000000000" pitchFamily="2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6825415"/>
              </p:ext>
            </p:extLst>
          </p:nvPr>
        </p:nvGraphicFramePr>
        <p:xfrm>
          <a:off x="227181" y="1801124"/>
          <a:ext cx="5639748" cy="49784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1641">
                  <a:extLst>
                    <a:ext uri="{9D8B030D-6E8A-4147-A177-3AD203B41FA5}">
                      <a16:colId xmlns:a16="http://schemas.microsoft.com/office/drawing/2014/main" val="2488064577"/>
                    </a:ext>
                  </a:extLst>
                </a:gridCol>
                <a:gridCol w="2760239">
                  <a:extLst>
                    <a:ext uri="{9D8B030D-6E8A-4147-A177-3AD203B41FA5}">
                      <a16:colId xmlns:a16="http://schemas.microsoft.com/office/drawing/2014/main" val="3045510805"/>
                    </a:ext>
                  </a:extLst>
                </a:gridCol>
                <a:gridCol w="2447868">
                  <a:extLst>
                    <a:ext uri="{9D8B030D-6E8A-4147-A177-3AD203B41FA5}">
                      <a16:colId xmlns:a16="http://schemas.microsoft.com/office/drawing/2014/main" val="1171806605"/>
                    </a:ext>
                  </a:extLst>
                </a:gridCol>
              </a:tblGrid>
              <a:tr h="297021"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bg1"/>
                        </a:solidFill>
                        <a:latin typeface="Merriweather" panose="00000500000000000000" pitchFamily="2" charset="0"/>
                      </a:endParaRPr>
                    </a:p>
                  </a:txBody>
                  <a:tcPr>
                    <a:solidFill>
                      <a:srgbClr val="20294A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bg1"/>
                          </a:solidFill>
                          <a:latin typeface="Merriweather" panose="00000500000000000000" pitchFamily="2" charset="0"/>
                        </a:rPr>
                        <a:t>English</a:t>
                      </a:r>
                    </a:p>
                  </a:txBody>
                  <a:tcPr>
                    <a:solidFill>
                      <a:srgbClr val="20294A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600" dirty="0">
                        <a:latin typeface="Sassoon Infant Std" panose="020B050302010303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3738723"/>
                  </a:ext>
                </a:extLst>
              </a:tr>
              <a:tr h="297021"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Merriweather" panose="00000500000000000000" pitchFamily="2" charset="0"/>
                      </a:endParaRPr>
                    </a:p>
                  </a:txBody>
                  <a:tcPr>
                    <a:solidFill>
                      <a:srgbClr val="6BCB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erriweather" panose="00000500000000000000" pitchFamily="2" charset="0"/>
                        </a:rPr>
                        <a:t>Writing</a:t>
                      </a:r>
                    </a:p>
                  </a:txBody>
                  <a:tcPr>
                    <a:solidFill>
                      <a:srgbClr val="6BCB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erriweather" panose="00000500000000000000" pitchFamily="2" charset="0"/>
                        </a:rPr>
                        <a:t>Reading</a:t>
                      </a:r>
                    </a:p>
                  </a:txBody>
                  <a:tcPr>
                    <a:solidFill>
                      <a:srgbClr val="6BCB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7832059"/>
                  </a:ext>
                </a:extLst>
              </a:tr>
              <a:tr h="1225909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Merriweather" panose="00000500000000000000" pitchFamily="2" charset="0"/>
                        </a:rPr>
                        <a:t>Key Texts</a:t>
                      </a:r>
                    </a:p>
                  </a:txBody>
                  <a:tcPr vert="vert270" anchor="ctr">
                    <a:solidFill>
                      <a:srgbClr val="6BCB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Merriweather" panose="00000500000000000000" pitchFamily="2" charset="0"/>
                      </a:endParaRPr>
                    </a:p>
                    <a:p>
                      <a:pPr marL="900113" indent="0" algn="ctr"/>
                      <a:r>
                        <a:rPr lang="en-GB" sz="1200" dirty="0">
                          <a:latin typeface="Merriweather" panose="00000500000000000000" pitchFamily="2" charset="0"/>
                        </a:rPr>
                        <a:t>Planet Pandora – Literacy Shed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Merriweather" panose="00000500000000000000" pitchFamily="2" charset="0"/>
                      </a:endParaRPr>
                    </a:p>
                    <a:p>
                      <a:pPr marL="719138" indent="0" algn="ctr"/>
                      <a:r>
                        <a:rPr lang="en-GB" sz="1200" dirty="0">
                          <a:latin typeface="Merriweather" panose="00000500000000000000" pitchFamily="2" charset="0"/>
                        </a:rPr>
                        <a:t>Kensuke’s Kingdom by Michael </a:t>
                      </a:r>
                      <a:r>
                        <a:rPr lang="en-GB" sz="1200" dirty="0" err="1">
                          <a:latin typeface="Merriweather" panose="00000500000000000000" pitchFamily="2" charset="0"/>
                        </a:rPr>
                        <a:t>Morpurgo</a:t>
                      </a:r>
                      <a:endParaRPr lang="en-GB" sz="1200" dirty="0">
                        <a:latin typeface="Merriweather" panose="000005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3705785"/>
                  </a:ext>
                </a:extLst>
              </a:tr>
              <a:tr h="175242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Merriweather" panose="00000500000000000000" pitchFamily="2" charset="0"/>
                        </a:rPr>
                        <a:t>Curriculum Objectives</a:t>
                      </a:r>
                    </a:p>
                  </a:txBody>
                  <a:tcPr vert="vert270" anchor="ctr">
                    <a:solidFill>
                      <a:srgbClr val="6BCBF1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00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  <a:effectLst/>
                          <a:latin typeface="Merriweather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integrating dialogue to convey character and advance the action</a:t>
                      </a:r>
                    </a:p>
                    <a:p>
                      <a:pPr marL="342900" lvl="0" indent="-342900" algn="l">
                        <a:lnSpc>
                          <a:spcPct val="100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  <a:effectLst/>
                          <a:latin typeface="Merriweather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Draft and write by: using a wide range of devices to build cohesion within and across paragraphs</a:t>
                      </a:r>
                    </a:p>
                    <a:p>
                      <a:pPr marL="342900" lvl="0" indent="-342900" algn="l">
                        <a:lnSpc>
                          <a:spcPct val="100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  <a:effectLst/>
                          <a:latin typeface="Merriweather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using the perfect form of verbs to mark relationships of time and cause</a:t>
                      </a:r>
                    </a:p>
                    <a:p>
                      <a:pPr marL="342900" lvl="0" indent="-342900" algn="l">
                        <a:lnSpc>
                          <a:spcPct val="100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  <a:effectLst/>
                          <a:latin typeface="Merriweather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using expanded noun phrases to convey complicated information concisely</a:t>
                      </a:r>
                    </a:p>
                    <a:p>
                      <a:pPr marL="342900" lvl="0" indent="-342900" algn="l">
                        <a:lnSpc>
                          <a:spcPct val="100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  <a:effectLst/>
                          <a:latin typeface="Merriweather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Use a thesaurus</a:t>
                      </a:r>
                      <a:endParaRPr lang="en-GB" sz="800" dirty="0">
                        <a:solidFill>
                          <a:srgbClr val="FF0000"/>
                        </a:solidFill>
                        <a:effectLst/>
                        <a:latin typeface="Merriweather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latin typeface="Merriweather" panose="00000500000000000000" pitchFamily="2" charset="0"/>
                        </a:rPr>
                        <a:t>recommending books that they have read to their peers, giving reasons for their choices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GB" sz="900" dirty="0">
                        <a:solidFill>
                          <a:schemeClr val="tx1"/>
                        </a:solidFill>
                        <a:latin typeface="Merriweather" panose="00000500000000000000" pitchFamily="2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latin typeface="Merriweather" panose="00000500000000000000" pitchFamily="2" charset="0"/>
                        </a:rPr>
                        <a:t>discussing their understanding and exploring the meaning of words in context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GB" sz="900" dirty="0">
                        <a:solidFill>
                          <a:schemeClr val="tx1"/>
                        </a:solidFill>
                        <a:latin typeface="Merriweather" panose="00000500000000000000" pitchFamily="2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latin typeface="Merriweather" panose="00000500000000000000" pitchFamily="2" charset="0"/>
                        </a:rPr>
                        <a:t>predicting what might happen from details stated and implied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1552171"/>
                  </a:ext>
                </a:extLst>
              </a:tr>
              <a:tr h="245043">
                <a:tc rowSpan="2"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erriweather" panose="00000500000000000000" pitchFamily="2" charset="0"/>
                        </a:rPr>
                        <a:t>Writing Outcomes</a:t>
                      </a:r>
                    </a:p>
                  </a:txBody>
                  <a:tcPr vert="vert270" anchor="ctr">
                    <a:solidFill>
                      <a:srgbClr val="6BCBF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/>
                      <a:r>
                        <a:rPr lang="en-GB" sz="1050" b="0" u="none" dirty="0">
                          <a:latin typeface="Merriweather" panose="00000500000000000000" pitchFamily="2" charset="0"/>
                        </a:rPr>
                        <a:t>Narrative: Innovated Story – landing on Pandora</a:t>
                      </a:r>
                    </a:p>
                    <a:p>
                      <a:pPr algn="l"/>
                      <a:endParaRPr lang="en-GB" sz="1050" b="0" u="none" baseline="0" dirty="0">
                        <a:latin typeface="Merriweather" panose="00000500000000000000" pitchFamily="2" charset="0"/>
                      </a:endParaRPr>
                    </a:p>
                    <a:p>
                      <a:pPr algn="l"/>
                      <a:r>
                        <a:rPr lang="en-GB" sz="1050" b="0" u="none" dirty="0">
                          <a:latin typeface="Merriweather" panose="00000500000000000000" pitchFamily="2" charset="0"/>
                        </a:rPr>
                        <a:t>Non-Fiction – writing to inform: A report about a creature from Pandora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dirty="0">
                          <a:latin typeface="Merriweather" panose="00000500000000000000" pitchFamily="2" charset="0"/>
                        </a:rPr>
                        <a:t>Spelling</a:t>
                      </a:r>
                      <a:endParaRPr lang="en-GB" sz="900" dirty="0">
                        <a:latin typeface="Merriweather" panose="00000500000000000000" pitchFamily="2" charset="0"/>
                      </a:endParaRPr>
                    </a:p>
                  </a:txBody>
                  <a:tcPr>
                    <a:solidFill>
                      <a:srgbClr val="6BCB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2722754"/>
                  </a:ext>
                </a:extLst>
              </a:tr>
              <a:tr h="113909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dirty="0">
                          <a:latin typeface="Merriweather" panose="00000500000000000000" pitchFamily="2" charset="0"/>
                        </a:rPr>
                        <a:t>This term we are focussing on:</a:t>
                      </a:r>
                    </a:p>
                    <a:p>
                      <a:pPr algn="l"/>
                      <a:r>
                        <a:rPr lang="en-GB" sz="900" dirty="0">
                          <a:latin typeface="Merriweather" panose="00000500000000000000" pitchFamily="2" charset="0"/>
                        </a:rPr>
                        <a:t>The endings –able and –</a:t>
                      </a:r>
                      <a:r>
                        <a:rPr lang="en-GB" sz="900" dirty="0" err="1">
                          <a:latin typeface="Merriweather" panose="00000500000000000000" pitchFamily="2" charset="0"/>
                        </a:rPr>
                        <a:t>ible</a:t>
                      </a:r>
                      <a:r>
                        <a:rPr lang="en-GB" sz="900" dirty="0">
                          <a:latin typeface="Merriweather" panose="00000500000000000000" pitchFamily="2" charset="0"/>
                        </a:rPr>
                        <a:t>, </a:t>
                      </a:r>
                    </a:p>
                    <a:p>
                      <a:pPr algn="l"/>
                      <a:r>
                        <a:rPr lang="en-GB" sz="900" dirty="0">
                          <a:latin typeface="Merriweather" panose="00000500000000000000" pitchFamily="2" charset="0"/>
                        </a:rPr>
                        <a:t>-</a:t>
                      </a:r>
                      <a:r>
                        <a:rPr lang="en-GB" sz="900" dirty="0" err="1">
                          <a:latin typeface="Merriweather" panose="00000500000000000000" pitchFamily="2" charset="0"/>
                        </a:rPr>
                        <a:t>cious</a:t>
                      </a:r>
                      <a:r>
                        <a:rPr lang="en-GB" sz="900" dirty="0">
                          <a:latin typeface="Merriweather" panose="00000500000000000000" pitchFamily="2" charset="0"/>
                        </a:rPr>
                        <a:t> and –</a:t>
                      </a:r>
                      <a:r>
                        <a:rPr lang="en-GB" sz="900" dirty="0" err="1">
                          <a:latin typeface="Merriweather" panose="00000500000000000000" pitchFamily="2" charset="0"/>
                        </a:rPr>
                        <a:t>tious</a:t>
                      </a:r>
                      <a:r>
                        <a:rPr lang="en-GB" sz="900" dirty="0">
                          <a:latin typeface="Merriweather" panose="00000500000000000000" pitchFamily="2" charset="0"/>
                        </a:rPr>
                        <a:t>,</a:t>
                      </a:r>
                    </a:p>
                    <a:p>
                      <a:pPr algn="l"/>
                      <a:r>
                        <a:rPr lang="en-GB" sz="900" dirty="0">
                          <a:latin typeface="Merriweather" panose="00000500000000000000" pitchFamily="2" charset="0"/>
                        </a:rPr>
                        <a:t>-</a:t>
                      </a:r>
                      <a:r>
                        <a:rPr lang="en-GB" sz="900" dirty="0" err="1">
                          <a:latin typeface="Merriweather" panose="00000500000000000000" pitchFamily="2" charset="0"/>
                        </a:rPr>
                        <a:t>ent</a:t>
                      </a:r>
                      <a:r>
                        <a:rPr lang="en-GB" sz="900" dirty="0">
                          <a:latin typeface="Merriweather" panose="00000500000000000000" pitchFamily="2" charset="0"/>
                        </a:rPr>
                        <a:t>, -</a:t>
                      </a:r>
                      <a:r>
                        <a:rPr lang="en-GB" sz="900" dirty="0" err="1">
                          <a:latin typeface="Merriweather" panose="00000500000000000000" pitchFamily="2" charset="0"/>
                        </a:rPr>
                        <a:t>ence</a:t>
                      </a:r>
                      <a:r>
                        <a:rPr lang="en-GB" sz="900" dirty="0">
                          <a:latin typeface="Merriweather" panose="00000500000000000000" pitchFamily="2" charset="0"/>
                        </a:rPr>
                        <a:t> –</a:t>
                      </a:r>
                      <a:r>
                        <a:rPr lang="en-GB" sz="900" dirty="0" err="1">
                          <a:latin typeface="Merriweather" panose="00000500000000000000" pitchFamily="2" charset="0"/>
                        </a:rPr>
                        <a:t>ency</a:t>
                      </a:r>
                      <a:r>
                        <a:rPr lang="en-GB" sz="900" dirty="0">
                          <a:latin typeface="Merriweather" panose="00000500000000000000" pitchFamily="2" charset="0"/>
                        </a:rPr>
                        <a:t>, </a:t>
                      </a:r>
                    </a:p>
                    <a:p>
                      <a:pPr algn="l"/>
                      <a:r>
                        <a:rPr lang="en-GB" sz="900" dirty="0">
                          <a:latin typeface="Merriweather" panose="00000500000000000000" pitchFamily="2" charset="0"/>
                        </a:rPr>
                        <a:t>-ant, </a:t>
                      </a:r>
                      <a:r>
                        <a:rPr lang="en-GB" sz="900" dirty="0" err="1">
                          <a:latin typeface="Merriweather" panose="00000500000000000000" pitchFamily="2" charset="0"/>
                        </a:rPr>
                        <a:t>ance</a:t>
                      </a:r>
                      <a:r>
                        <a:rPr lang="en-GB" sz="900" dirty="0">
                          <a:latin typeface="Merriweather" panose="00000500000000000000" pitchFamily="2" charset="0"/>
                        </a:rPr>
                        <a:t>, -</a:t>
                      </a:r>
                      <a:r>
                        <a:rPr lang="en-GB" sz="900" dirty="0" err="1">
                          <a:latin typeface="Merriweather" panose="00000500000000000000" pitchFamily="2" charset="0"/>
                        </a:rPr>
                        <a:t>ancy</a:t>
                      </a:r>
                      <a:endParaRPr lang="en-GB" sz="900" dirty="0">
                        <a:latin typeface="Merriweather" panose="00000500000000000000" pitchFamily="2" charset="0"/>
                      </a:endParaRPr>
                    </a:p>
                    <a:p>
                      <a:pPr algn="l"/>
                      <a:r>
                        <a:rPr lang="en-GB" sz="900" dirty="0">
                          <a:latin typeface="Merriweather" panose="00000500000000000000" pitchFamily="2" charset="0"/>
                        </a:rPr>
                        <a:t>And words from the </a:t>
                      </a:r>
                      <a:r>
                        <a:rPr lang="en-GB" sz="900" dirty="0" err="1">
                          <a:latin typeface="Merriweather" panose="00000500000000000000" pitchFamily="2" charset="0"/>
                        </a:rPr>
                        <a:t>Y5</a:t>
                      </a:r>
                      <a:r>
                        <a:rPr lang="en-GB" sz="900" dirty="0">
                          <a:latin typeface="Merriweather" panose="00000500000000000000" pitchFamily="2" charset="0"/>
                        </a:rPr>
                        <a:t> word list with prefixes and suffixes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1125338"/>
                  </a:ext>
                </a:extLst>
              </a:tr>
            </a:tbl>
          </a:graphicData>
        </a:graphic>
      </p:graphicFrame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350841"/>
              </p:ext>
            </p:extLst>
          </p:nvPr>
        </p:nvGraphicFramePr>
        <p:xfrm>
          <a:off x="6105466" y="1801123"/>
          <a:ext cx="3642653" cy="50327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43811">
                  <a:extLst>
                    <a:ext uri="{9D8B030D-6E8A-4147-A177-3AD203B41FA5}">
                      <a16:colId xmlns:a16="http://schemas.microsoft.com/office/drawing/2014/main" val="2018371050"/>
                    </a:ext>
                  </a:extLst>
                </a:gridCol>
                <a:gridCol w="2398842">
                  <a:extLst>
                    <a:ext uri="{9D8B030D-6E8A-4147-A177-3AD203B41FA5}">
                      <a16:colId xmlns:a16="http://schemas.microsoft.com/office/drawing/2014/main" val="3045510805"/>
                    </a:ext>
                  </a:extLst>
                </a:gridCol>
              </a:tblGrid>
              <a:tr h="307402"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bg1"/>
                          </a:solidFill>
                          <a:latin typeface="Merriweather" panose="00000500000000000000" pitchFamily="2" charset="0"/>
                        </a:rPr>
                        <a:t>Maths</a:t>
                      </a:r>
                    </a:p>
                  </a:txBody>
                  <a:tcPr>
                    <a:solidFill>
                      <a:srgbClr val="20294A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bg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>
                    <a:solidFill>
                      <a:srgbClr val="20294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3738723"/>
                  </a:ext>
                </a:extLst>
              </a:tr>
              <a:tr h="2302214">
                <a:tc>
                  <a:txBody>
                    <a:bodyPr/>
                    <a:lstStyle/>
                    <a:p>
                      <a:pPr algn="ctr"/>
                      <a:r>
                        <a:rPr lang="en-GB" sz="1100" u="none" dirty="0">
                          <a:solidFill>
                            <a:schemeClr val="tx1"/>
                          </a:solidFill>
                          <a:latin typeface="Merriweather" panose="00000500000000000000" pitchFamily="2" charset="0"/>
                        </a:rPr>
                        <a:t>Decimals &amp; Percentages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050" baseline="0" dirty="0">
                          <a:solidFill>
                            <a:schemeClr val="tx1"/>
                          </a:solidFill>
                          <a:latin typeface="Merriweather" panose="00000500000000000000" pitchFamily="2" charset="0"/>
                        </a:rPr>
                        <a:t>Convert fractions, decimals and percentages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050" baseline="0" dirty="0">
                          <a:solidFill>
                            <a:schemeClr val="tx1"/>
                          </a:solidFill>
                          <a:latin typeface="Merriweather" panose="00000500000000000000" pitchFamily="2" charset="0"/>
                        </a:rPr>
                        <a:t>Order and compare fractions, decimals and percentages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050" baseline="0" dirty="0">
                          <a:solidFill>
                            <a:schemeClr val="tx1"/>
                          </a:solidFill>
                          <a:latin typeface="Merriweather" panose="00000500000000000000" pitchFamily="2" charset="0"/>
                        </a:rPr>
                        <a:t>Find fractions and percentages of amounts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050" baseline="0" dirty="0">
                          <a:solidFill>
                            <a:schemeClr val="tx1"/>
                          </a:solidFill>
                          <a:latin typeface="Merriweather" panose="00000500000000000000" pitchFamily="2" charset="0"/>
                        </a:rPr>
                        <a:t>Place value up to hundredths 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050" baseline="0" dirty="0">
                          <a:solidFill>
                            <a:schemeClr val="tx1"/>
                          </a:solidFill>
                          <a:latin typeface="Merriweather" panose="00000500000000000000" pitchFamily="2" charset="0"/>
                        </a:rPr>
                        <a:t>Add, subtract and solve problems with decimal numbers (money)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3705785"/>
                  </a:ext>
                </a:extLst>
              </a:tr>
              <a:tr h="2368877">
                <a:tc>
                  <a:txBody>
                    <a:bodyPr/>
                    <a:lstStyle/>
                    <a:p>
                      <a:pPr algn="ctr"/>
                      <a:r>
                        <a:rPr lang="en-GB" sz="1000" u="none" dirty="0">
                          <a:solidFill>
                            <a:schemeClr val="tx1"/>
                          </a:solidFill>
                          <a:latin typeface="Merriweather" panose="00000500000000000000" pitchFamily="2" charset="0"/>
                        </a:rPr>
                        <a:t>Fractions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latin typeface="Merriweather" panose="00000500000000000000" pitchFamily="2" charset="0"/>
                        </a:rPr>
                        <a:t>Compare and order fractions whose denominators are all multiples of the same number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latin typeface="Merriweather" panose="00000500000000000000" pitchFamily="2" charset="0"/>
                        </a:rPr>
                        <a:t>Add and subtract fractions with the same denominator and denominators that are multiples of the same number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latin typeface="Merriweather" panose="00000500000000000000" pitchFamily="2" charset="0"/>
                        </a:rPr>
                        <a:t>Multiply proper fractions and mixed numbers by whole numbers, supported by materials and diagrams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latin typeface="Merriweather" panose="00000500000000000000" pitchFamily="2" charset="0"/>
                        </a:rPr>
                        <a:t>Recognise the per cent symbol (%) and understand that per cent relates to ‘number of parts per hundred’, and write percentages as a fraction with denominator 100, and as a decimal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1552171"/>
                  </a:ext>
                </a:extLst>
              </a:tr>
            </a:tbl>
          </a:graphicData>
        </a:graphic>
      </p:graphicFrame>
      <p:pic>
        <p:nvPicPr>
          <p:cNvPr id="1026" name="Picture 2" descr="The Real Pandor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374" y="2643170"/>
            <a:ext cx="1045346" cy="43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Kensuke's Kingdo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3925" y="2560637"/>
            <a:ext cx="573799" cy="876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35"/>
          <a:stretch/>
        </p:blipFill>
        <p:spPr>
          <a:xfrm>
            <a:off x="32383" y="13952"/>
            <a:ext cx="1016000" cy="1091209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3645205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0616131"/>
              </p:ext>
            </p:extLst>
          </p:nvPr>
        </p:nvGraphicFramePr>
        <p:xfrm>
          <a:off x="1025380" y="-3846"/>
          <a:ext cx="8880620" cy="110900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98150">
                  <a:extLst>
                    <a:ext uri="{9D8B030D-6E8A-4147-A177-3AD203B41FA5}">
                      <a16:colId xmlns:a16="http://schemas.microsoft.com/office/drawing/2014/main" val="2792065934"/>
                    </a:ext>
                  </a:extLst>
                </a:gridCol>
                <a:gridCol w="762057">
                  <a:extLst>
                    <a:ext uri="{9D8B030D-6E8A-4147-A177-3AD203B41FA5}">
                      <a16:colId xmlns:a16="http://schemas.microsoft.com/office/drawing/2014/main" val="1044568834"/>
                    </a:ext>
                  </a:extLst>
                </a:gridCol>
                <a:gridCol w="1570107">
                  <a:extLst>
                    <a:ext uri="{9D8B030D-6E8A-4147-A177-3AD203B41FA5}">
                      <a16:colId xmlns:a16="http://schemas.microsoft.com/office/drawing/2014/main" val="2423559016"/>
                    </a:ext>
                  </a:extLst>
                </a:gridCol>
                <a:gridCol w="1390099">
                  <a:extLst>
                    <a:ext uri="{9D8B030D-6E8A-4147-A177-3AD203B41FA5}">
                      <a16:colId xmlns:a16="http://schemas.microsoft.com/office/drawing/2014/main" val="2093092353"/>
                    </a:ext>
                  </a:extLst>
                </a:gridCol>
                <a:gridCol w="824704">
                  <a:extLst>
                    <a:ext uri="{9D8B030D-6E8A-4147-A177-3AD203B41FA5}">
                      <a16:colId xmlns:a16="http://schemas.microsoft.com/office/drawing/2014/main" val="367049571"/>
                    </a:ext>
                  </a:extLst>
                </a:gridCol>
                <a:gridCol w="2135503">
                  <a:extLst>
                    <a:ext uri="{9D8B030D-6E8A-4147-A177-3AD203B41FA5}">
                      <a16:colId xmlns:a16="http://schemas.microsoft.com/office/drawing/2014/main" val="3916889540"/>
                    </a:ext>
                  </a:extLst>
                </a:gridCol>
              </a:tblGrid>
              <a:tr h="576753"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rgbClr val="FFFFFF"/>
                          </a:solidFill>
                          <a:latin typeface="Merriweather" panose="00000500000000000000" pitchFamily="2" charset="0"/>
                          <a:ea typeface="Sassoon Infant Std" panose="020B0503020103030203" pitchFamily="34" charset="0"/>
                          <a:cs typeface="Sassoon Infant Std" panose="020B0503020103030203" pitchFamily="34" charset="0"/>
                        </a:rPr>
                        <a:t>Year 5 Term 3</a:t>
                      </a:r>
                      <a:endParaRPr lang="en-GB" sz="1100" b="0" dirty="0">
                        <a:latin typeface="Merriweather" panose="00000500000000000000" pitchFamily="2" charset="0"/>
                        <a:ea typeface="Calibri" panose="020F0502020204030204" pitchFamily="34" charset="0"/>
                      </a:endParaRP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294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6986216"/>
                  </a:ext>
                </a:extLst>
              </a:tr>
              <a:tr h="319531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Whole School</a:t>
                      </a: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CA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Whole Child</a:t>
                      </a: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CA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Whole Hearted</a:t>
                      </a: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CA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0752487"/>
                  </a:ext>
                </a:extLst>
              </a:tr>
              <a:tr h="21272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</a:rPr>
                        <a:t>Identity &amp; Diversity</a:t>
                      </a:r>
                      <a:endParaRPr lang="en-GB" sz="1100" b="0" dirty="0">
                        <a:solidFill>
                          <a:schemeClr val="bg1"/>
                        </a:solidFill>
                        <a:effectLst/>
                        <a:latin typeface="Merriweather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</a:rPr>
                        <a:t>Curiosity</a:t>
                      </a:r>
                      <a:endParaRPr lang="en-GB" sz="1100" b="0" dirty="0">
                        <a:solidFill>
                          <a:schemeClr val="bg1"/>
                        </a:solidFill>
                        <a:effectLst/>
                        <a:latin typeface="Merriweather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</a:rPr>
                        <a:t>Life Skills</a:t>
                      </a:r>
                      <a:endParaRPr lang="en-GB" sz="1100" b="0" dirty="0">
                        <a:solidFill>
                          <a:schemeClr val="bg1"/>
                        </a:solidFill>
                        <a:effectLst/>
                        <a:latin typeface="Merriweather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</a:rPr>
                        <a:t>Environment</a:t>
                      </a:r>
                      <a:endParaRPr lang="en-GB" sz="1100" b="0" dirty="0">
                        <a:solidFill>
                          <a:schemeClr val="bg1"/>
                        </a:solidFill>
                        <a:effectLst/>
                        <a:latin typeface="Merriweather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5056987"/>
                  </a:ext>
                </a:extLst>
              </a:tr>
            </a:tbl>
          </a:graphicData>
        </a:graphic>
      </p:graphicFrame>
      <p:sp>
        <p:nvSpPr>
          <p:cNvPr id="16" name="Rectangle 15"/>
          <p:cNvSpPr/>
          <p:nvPr/>
        </p:nvSpPr>
        <p:spPr>
          <a:xfrm>
            <a:off x="0" y="1225550"/>
            <a:ext cx="9906000" cy="482600"/>
          </a:xfrm>
          <a:prstGeom prst="rect">
            <a:avLst/>
          </a:prstGeom>
          <a:solidFill>
            <a:srgbClr val="6ECA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bg1"/>
                </a:solidFill>
                <a:latin typeface="Merriweather" panose="00000500000000000000" pitchFamily="2" charset="0"/>
              </a:rPr>
              <a:t>Our school value this term is: Independence </a:t>
            </a:r>
            <a:endParaRPr lang="en-GB" b="1" u="sng" dirty="0">
              <a:solidFill>
                <a:schemeClr val="bg1"/>
              </a:solidFill>
              <a:latin typeface="Merriweather" panose="00000500000000000000" pitchFamily="2" charset="0"/>
            </a:endParaRP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943976"/>
              </p:ext>
            </p:extLst>
          </p:nvPr>
        </p:nvGraphicFramePr>
        <p:xfrm>
          <a:off x="32381" y="1753437"/>
          <a:ext cx="9825052" cy="50643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25052">
                  <a:extLst>
                    <a:ext uri="{9D8B030D-6E8A-4147-A177-3AD203B41FA5}">
                      <a16:colId xmlns:a16="http://schemas.microsoft.com/office/drawing/2014/main" val="646242865"/>
                    </a:ext>
                  </a:extLst>
                </a:gridCol>
              </a:tblGrid>
              <a:tr h="5064370"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chemeClr val="bg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294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263989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8451368"/>
              </p:ext>
            </p:extLst>
          </p:nvPr>
        </p:nvGraphicFramePr>
        <p:xfrm>
          <a:off x="88483" y="1828542"/>
          <a:ext cx="9733782" cy="49235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44594">
                  <a:extLst>
                    <a:ext uri="{9D8B030D-6E8A-4147-A177-3AD203B41FA5}">
                      <a16:colId xmlns:a16="http://schemas.microsoft.com/office/drawing/2014/main" val="840262766"/>
                    </a:ext>
                  </a:extLst>
                </a:gridCol>
                <a:gridCol w="3244594">
                  <a:extLst>
                    <a:ext uri="{9D8B030D-6E8A-4147-A177-3AD203B41FA5}">
                      <a16:colId xmlns:a16="http://schemas.microsoft.com/office/drawing/2014/main" val="2808527855"/>
                    </a:ext>
                  </a:extLst>
                </a:gridCol>
                <a:gridCol w="3244594">
                  <a:extLst>
                    <a:ext uri="{9D8B030D-6E8A-4147-A177-3AD203B41FA5}">
                      <a16:colId xmlns:a16="http://schemas.microsoft.com/office/drawing/2014/main" val="579569846"/>
                    </a:ext>
                  </a:extLst>
                </a:gridCol>
              </a:tblGrid>
              <a:tr h="210961">
                <a:tc>
                  <a:txBody>
                    <a:bodyPr/>
                    <a:lstStyle/>
                    <a:p>
                      <a:r>
                        <a:rPr lang="en-GB" sz="800" dirty="0">
                          <a:latin typeface="Merriweather" panose="00000500000000000000" pitchFamily="2" charset="0"/>
                        </a:rPr>
                        <a:t>Topic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BCBF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latin typeface="Merriweather" panose="00000500000000000000" pitchFamily="2" charset="0"/>
                        </a:rPr>
                        <a:t>Big Question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BCBF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latin typeface="Merriweather" panose="00000500000000000000" pitchFamily="2" charset="0"/>
                        </a:rPr>
                        <a:t>Learning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BCB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0346369"/>
                  </a:ext>
                </a:extLst>
              </a:tr>
              <a:tr h="572610">
                <a:tc>
                  <a:txBody>
                    <a:bodyPr/>
                    <a:lstStyle/>
                    <a:p>
                      <a:r>
                        <a:rPr lang="en-GB" sz="800" dirty="0">
                          <a:latin typeface="Merriweather" panose="00000500000000000000" pitchFamily="2" charset="0"/>
                        </a:rPr>
                        <a:t>Science – Earth</a:t>
                      </a:r>
                      <a:r>
                        <a:rPr lang="en-GB" sz="800" baseline="0" dirty="0">
                          <a:latin typeface="Merriweather" panose="00000500000000000000" pitchFamily="2" charset="0"/>
                        </a:rPr>
                        <a:t> &amp; Space</a:t>
                      </a:r>
                      <a:endParaRPr lang="en-GB" sz="800" dirty="0">
                        <a:latin typeface="Merriweather" panose="000005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Merriweather" panose="00000500000000000000" pitchFamily="2" charset="0"/>
                        </a:rPr>
                        <a:t>What is the Solar System?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Tx/>
                        <a:buChar char="-"/>
                      </a:pPr>
                      <a:r>
                        <a:rPr lang="en-GB" sz="800" dirty="0">
                          <a:latin typeface="Merriweather" panose="00000500000000000000" pitchFamily="2" charset="0"/>
                        </a:rPr>
                        <a:t>Learn the planets in the solar system and their features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en-GB" sz="800" dirty="0">
                          <a:latin typeface="Merriweather" panose="00000500000000000000" pitchFamily="2" charset="0"/>
                        </a:rPr>
                        <a:t>Investigate</a:t>
                      </a:r>
                      <a:r>
                        <a:rPr lang="en-GB" sz="800" baseline="0" dirty="0">
                          <a:latin typeface="Merriweather" panose="00000500000000000000" pitchFamily="2" charset="0"/>
                        </a:rPr>
                        <a:t> how the planet moves and what this means for life on earth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en-GB" sz="800" baseline="0" dirty="0">
                          <a:latin typeface="Merriweather" panose="00000500000000000000" pitchFamily="2" charset="0"/>
                        </a:rPr>
                        <a:t>Research human space exploration </a:t>
                      </a:r>
                      <a:endParaRPr lang="en-GB" sz="800" dirty="0">
                        <a:latin typeface="Merriweather" panose="000005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6148476"/>
                  </a:ext>
                </a:extLst>
              </a:tr>
              <a:tr h="693159">
                <a:tc>
                  <a:txBody>
                    <a:bodyPr/>
                    <a:lstStyle/>
                    <a:p>
                      <a:r>
                        <a:rPr lang="en-GB" sz="800" dirty="0">
                          <a:latin typeface="Merriweather" panose="00000500000000000000" pitchFamily="2" charset="0"/>
                        </a:rPr>
                        <a:t>History – World War 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>
                          <a:latin typeface="Merriweather" panose="00000500000000000000" pitchFamily="2" charset="0"/>
                        </a:rPr>
                        <a:t>What was the impact on Bristol and its citizens in WW2? </a:t>
                      </a:r>
                      <a:endParaRPr lang="en-GB" sz="800" dirty="0">
                        <a:latin typeface="Merriweather" panose="000005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n-GB" sz="800">
                          <a:latin typeface="Merriweather" panose="00000500000000000000" pitchFamily="2" charset="0"/>
                        </a:rPr>
                        <a:t>Understand when and why Britain went to war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800" baseline="0">
                          <a:latin typeface="Merriweather" panose="00000500000000000000" pitchFamily="2" charset="0"/>
                        </a:rPr>
                        <a:t>How the lives of citizens changed during the war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800" baseline="0">
                          <a:latin typeface="Merriweather" panose="00000500000000000000" pitchFamily="2" charset="0"/>
                        </a:rPr>
                        <a:t>The impact the war had on women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800" baseline="0">
                          <a:latin typeface="Merriweather" panose="00000500000000000000" pitchFamily="2" charset="0"/>
                        </a:rPr>
                        <a:t>How post-war Britain had changed and influences us today</a:t>
                      </a:r>
                      <a:endParaRPr lang="en-GB" sz="800" baseline="0" dirty="0">
                        <a:latin typeface="Merriweather" panose="000005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7644152"/>
                  </a:ext>
                </a:extLst>
              </a:tr>
              <a:tr h="464555">
                <a:tc>
                  <a:txBody>
                    <a:bodyPr/>
                    <a:lstStyle/>
                    <a:p>
                      <a:r>
                        <a:rPr lang="en-GB" sz="800" dirty="0">
                          <a:latin typeface="Merriweather" panose="00000500000000000000" pitchFamily="2" charset="0"/>
                        </a:rPr>
                        <a:t>Art</a:t>
                      </a:r>
                      <a:r>
                        <a:rPr lang="en-GB" sz="800" baseline="0" dirty="0">
                          <a:latin typeface="Merriweather" panose="00000500000000000000" pitchFamily="2" charset="0"/>
                        </a:rPr>
                        <a:t> – Making in 3D</a:t>
                      </a:r>
                      <a:endParaRPr lang="en-GB" sz="800" dirty="0">
                        <a:latin typeface="Merriweather" panose="000005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Merriweather" panose="00000500000000000000" pitchFamily="2" charset="0"/>
                        </a:rPr>
                        <a:t>How do artists make sets based on literature, poetry or prose?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Tx/>
                        <a:buChar char="-"/>
                      </a:pPr>
                      <a:r>
                        <a:rPr lang="en-GB" sz="800" dirty="0">
                          <a:latin typeface="Merriweather" panose="00000500000000000000" pitchFamily="2" charset="0"/>
                        </a:rPr>
                        <a:t>Explore turning sketches into 3D models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en-GB" sz="800" dirty="0">
                          <a:latin typeface="Merriweather" panose="00000500000000000000" pitchFamily="2" charset="0"/>
                        </a:rPr>
                        <a:t>Create a set based on a known piece of media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en-GB" sz="800" dirty="0">
                          <a:latin typeface="Merriweather" panose="00000500000000000000" pitchFamily="2" charset="0"/>
                        </a:rPr>
                        <a:t>Use</a:t>
                      </a:r>
                      <a:r>
                        <a:rPr lang="en-GB" sz="800" baseline="0" dirty="0">
                          <a:latin typeface="Merriweather" panose="00000500000000000000" pitchFamily="2" charset="0"/>
                        </a:rPr>
                        <a:t> skills to create a self-supporting 3D model</a:t>
                      </a:r>
                      <a:endParaRPr lang="en-GB" sz="800" dirty="0">
                        <a:latin typeface="Merriweather" panose="000005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4175548"/>
                  </a:ext>
                </a:extLst>
              </a:tr>
              <a:tr h="464555">
                <a:tc>
                  <a:txBody>
                    <a:bodyPr/>
                    <a:lstStyle/>
                    <a:p>
                      <a:r>
                        <a:rPr lang="en-GB" sz="800" dirty="0" err="1">
                          <a:latin typeface="Merriweather" panose="00000500000000000000" pitchFamily="2" charset="0"/>
                        </a:rPr>
                        <a:t>PSHE</a:t>
                      </a:r>
                      <a:r>
                        <a:rPr lang="en-GB" sz="800" dirty="0">
                          <a:latin typeface="Merriweather" panose="00000500000000000000" pitchFamily="2" charset="0"/>
                        </a:rPr>
                        <a:t> – Dreams</a:t>
                      </a:r>
                      <a:r>
                        <a:rPr lang="en-GB" sz="800" baseline="0" dirty="0">
                          <a:latin typeface="Merriweather" panose="00000500000000000000" pitchFamily="2" charset="0"/>
                        </a:rPr>
                        <a:t> &amp; Goals</a:t>
                      </a:r>
                      <a:endParaRPr lang="en-GB" sz="800" dirty="0">
                        <a:latin typeface="Merriweather" panose="000005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Merriweather" panose="00000500000000000000" pitchFamily="2" charset="0"/>
                        </a:rPr>
                        <a:t>Dreams &amp; Goals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n-GB" sz="800" dirty="0">
                          <a:latin typeface="Merriweather" panose="00000500000000000000" pitchFamily="2" charset="0"/>
                        </a:rPr>
                        <a:t>Investigate jobs and careers that interest us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800" dirty="0">
                          <a:latin typeface="Merriweather" panose="00000500000000000000" pitchFamily="2" charset="0"/>
                        </a:rPr>
                        <a:t>Identify a range of ways I can support myself and others to achieve dreams and goals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5979854"/>
                  </a:ext>
                </a:extLst>
              </a:tr>
              <a:tr h="464555">
                <a:tc>
                  <a:txBody>
                    <a:bodyPr/>
                    <a:lstStyle/>
                    <a:p>
                      <a:r>
                        <a:rPr lang="en-GB" sz="800" dirty="0">
                          <a:latin typeface="Merriweather" panose="00000500000000000000" pitchFamily="2" charset="0"/>
                        </a:rPr>
                        <a:t>Computing – Video</a:t>
                      </a:r>
                      <a:r>
                        <a:rPr lang="en-GB" sz="800" baseline="0" dirty="0">
                          <a:latin typeface="Merriweather" panose="00000500000000000000" pitchFamily="2" charset="0"/>
                        </a:rPr>
                        <a:t> production</a:t>
                      </a:r>
                      <a:endParaRPr lang="en-GB" sz="800" dirty="0">
                        <a:latin typeface="Merriweather" panose="000005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Merriweather" panose="00000500000000000000" pitchFamily="2" charset="0"/>
                        </a:rPr>
                        <a:t>How can</a:t>
                      </a:r>
                      <a:r>
                        <a:rPr lang="en-GB" sz="800" baseline="0" dirty="0">
                          <a:latin typeface="Merriweather" panose="00000500000000000000" pitchFamily="2" charset="0"/>
                        </a:rPr>
                        <a:t> I record and edit a video?</a:t>
                      </a:r>
                      <a:endParaRPr lang="en-GB" sz="800" dirty="0">
                        <a:latin typeface="Merriweather" panose="000005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n-GB" sz="800" dirty="0">
                          <a:latin typeface="Merriweather" panose="00000500000000000000" pitchFamily="2" charset="0"/>
                        </a:rPr>
                        <a:t>Look at different hardware used to film video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800" dirty="0">
                          <a:latin typeface="Merriweather" panose="00000500000000000000" pitchFamily="2" charset="0"/>
                        </a:rPr>
                        <a:t>Learn to use video editing software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800" dirty="0">
                          <a:latin typeface="Merriweather" panose="00000500000000000000" pitchFamily="2" charset="0"/>
                        </a:rPr>
                        <a:t>Script,</a:t>
                      </a:r>
                      <a:r>
                        <a:rPr lang="en-GB" sz="800" baseline="0" dirty="0">
                          <a:latin typeface="Merriweather" panose="00000500000000000000" pitchFamily="2" charset="0"/>
                        </a:rPr>
                        <a:t> produce and edit a video for a purpose</a:t>
                      </a:r>
                      <a:endParaRPr lang="en-GB" sz="800" dirty="0">
                        <a:latin typeface="Merriweather" panose="000005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0977946"/>
                  </a:ext>
                </a:extLst>
              </a:tr>
              <a:tr h="667638">
                <a:tc>
                  <a:txBody>
                    <a:bodyPr/>
                    <a:lstStyle/>
                    <a:p>
                      <a:r>
                        <a:rPr lang="en-GB" sz="800" dirty="0">
                          <a:latin typeface="Merriweather" panose="00000500000000000000" pitchFamily="2" charset="0"/>
                        </a:rPr>
                        <a:t>PE – Athletics</a:t>
                      </a:r>
                      <a:r>
                        <a:rPr lang="en-GB" sz="800" baseline="0" dirty="0">
                          <a:latin typeface="Merriweather" panose="00000500000000000000" pitchFamily="2" charset="0"/>
                        </a:rPr>
                        <a:t> </a:t>
                      </a:r>
                      <a:endParaRPr lang="en-GB" sz="800" dirty="0">
                        <a:latin typeface="Merriweather" panose="000005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Merriweather" panose="00000500000000000000" pitchFamily="2" charset="0"/>
                        </a:rPr>
                        <a:t>Sprinting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n-GB" sz="800" dirty="0">
                          <a:latin typeface="Merriweather" panose="00000500000000000000" pitchFamily="2" charset="0"/>
                        </a:rPr>
                        <a:t>Sprint correctly and effectively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800" baseline="0" dirty="0">
                          <a:latin typeface="Merriweather" panose="00000500000000000000" pitchFamily="2" charset="0"/>
                        </a:rPr>
                        <a:t>Improve times during sprints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800" baseline="0" dirty="0">
                          <a:latin typeface="Merriweather" panose="00000500000000000000" pitchFamily="2" charset="0"/>
                        </a:rPr>
                        <a:t>Work effectively to sprint in a relay team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endParaRPr lang="en-GB" sz="800" dirty="0">
                        <a:latin typeface="Merriweather" panose="000005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2347032"/>
                  </a:ext>
                </a:extLst>
              </a:tr>
              <a:tr h="693159">
                <a:tc>
                  <a:txBody>
                    <a:bodyPr/>
                    <a:lstStyle/>
                    <a:p>
                      <a:r>
                        <a:rPr lang="en-GB" sz="800" dirty="0">
                          <a:latin typeface="Merriweather" panose="00000500000000000000" pitchFamily="2" charset="0"/>
                        </a:rPr>
                        <a:t>RE – Places of worship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Merriweather" panose="00000500000000000000" pitchFamily="2" charset="0"/>
                        </a:rPr>
                        <a:t>If God is everywhere, why go</a:t>
                      </a:r>
                      <a:r>
                        <a:rPr lang="en-GB" sz="800" baseline="0" dirty="0">
                          <a:latin typeface="Merriweather" panose="00000500000000000000" pitchFamily="2" charset="0"/>
                        </a:rPr>
                        <a:t> to a place of worship?</a:t>
                      </a:r>
                      <a:endParaRPr lang="en-GB" sz="800" dirty="0">
                        <a:latin typeface="Merriweather" panose="000005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n-GB" sz="800" dirty="0">
                          <a:latin typeface="Merriweather" panose="00000500000000000000" pitchFamily="2" charset="0"/>
                        </a:rPr>
                        <a:t>Explore holy</a:t>
                      </a:r>
                      <a:r>
                        <a:rPr lang="en-GB" sz="800" baseline="0" dirty="0">
                          <a:latin typeface="Merriweather" panose="00000500000000000000" pitchFamily="2" charset="0"/>
                        </a:rPr>
                        <a:t> places in different faiths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800" baseline="0" dirty="0">
                          <a:latin typeface="Merriweather" panose="00000500000000000000" pitchFamily="2" charset="0"/>
                        </a:rPr>
                        <a:t>Understand how people of different faiths express these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800" baseline="0" dirty="0">
                          <a:latin typeface="Merriweather" panose="00000500000000000000" pitchFamily="2" charset="0"/>
                        </a:rPr>
                        <a:t>Investigate the importance and links of community in many faiths</a:t>
                      </a:r>
                      <a:endParaRPr lang="en-GB" sz="800" dirty="0">
                        <a:latin typeface="Merriweather" panose="000005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8804086"/>
                  </a:ext>
                </a:extLst>
              </a:tr>
              <a:tr h="667638">
                <a:tc>
                  <a:txBody>
                    <a:bodyPr/>
                    <a:lstStyle/>
                    <a:p>
                      <a:r>
                        <a:rPr lang="en-GB" sz="800" dirty="0">
                          <a:latin typeface="Merriweather" panose="00000500000000000000" pitchFamily="2" charset="0"/>
                        </a:rPr>
                        <a:t>French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E5EC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Merriweather" panose="00000500000000000000" pitchFamily="2" charset="0"/>
                        </a:rPr>
                        <a:t>Who is in your family?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Tx/>
                        <a:buChar char="-"/>
                      </a:pPr>
                      <a:r>
                        <a:rPr lang="en-GB" sz="800" dirty="0">
                          <a:latin typeface="Merriweather" panose="00000500000000000000" pitchFamily="2" charset="0"/>
                        </a:rPr>
                        <a:t>Family members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en-GB" sz="800" dirty="0">
                          <a:latin typeface="Merriweather" panose="00000500000000000000" pitchFamily="2" charset="0"/>
                        </a:rPr>
                        <a:t>Asking</a:t>
                      </a:r>
                      <a:r>
                        <a:rPr lang="en-GB" sz="800" baseline="0" dirty="0">
                          <a:latin typeface="Merriweather" panose="00000500000000000000" pitchFamily="2" charset="0"/>
                        </a:rPr>
                        <a:t> who someone lives with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en-GB" sz="800" baseline="0" dirty="0">
                          <a:latin typeface="Merriweather" panose="00000500000000000000" pitchFamily="2" charset="0"/>
                        </a:rPr>
                        <a:t>Gendered nouns</a:t>
                      </a:r>
                      <a:endParaRPr lang="en-GB" sz="800" dirty="0">
                        <a:latin typeface="Merriweather" panose="000005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2898583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35"/>
          <a:stretch/>
        </p:blipFill>
        <p:spPr>
          <a:xfrm>
            <a:off x="32383" y="13952"/>
            <a:ext cx="1016000" cy="1091209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2466321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10871</TotalTime>
  <Words>626</Words>
  <Application>Microsoft Office PowerPoint</Application>
  <PresentationFormat>A4 Paper (210x297 mm)</PresentationFormat>
  <Paragraphs>103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Arial</vt:lpstr>
      <vt:lpstr>Calibri</vt:lpstr>
      <vt:lpstr>Calibri Light</vt:lpstr>
      <vt:lpstr>Merriweather</vt:lpstr>
      <vt:lpstr>Sassoon Infant Std</vt:lpstr>
      <vt:lpstr>Symbol</vt:lpstr>
      <vt:lpstr>Office Theme</vt:lpstr>
      <vt:lpstr>PowerPoint Presentation</vt:lpstr>
      <vt:lpstr>PowerPoint Presentation</vt:lpstr>
    </vt:vector>
  </TitlesOfParts>
  <Company>Integra Schools IT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Samuel Noone</dc:creator>
  <cp:lastModifiedBy>Samuel Noone</cp:lastModifiedBy>
  <cp:revision>57</cp:revision>
  <dcterms:created xsi:type="dcterms:W3CDTF">2023-02-07T13:17:46Z</dcterms:created>
  <dcterms:modified xsi:type="dcterms:W3CDTF">2025-12-17T18:58:37Z</dcterms:modified>
</cp:coreProperties>
</file>