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5" d="100"/>
          <a:sy n="85" d="100"/>
        </p:scale>
        <p:origin x="756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j-lt"/>
        <a:ea typeface="+mj-ea"/>
        <a:cs typeface="+mj-cs"/>
        <a:sym typeface="Calibri"/>
      </a:defRPr>
    </a:lvl1pPr>
    <a:lvl2pPr indent="228600" defTabSz="457200" latinLnBrk="0">
      <a:defRPr sz="1200">
        <a:latin typeface="+mj-lt"/>
        <a:ea typeface="+mj-ea"/>
        <a:cs typeface="+mj-cs"/>
        <a:sym typeface="Calibri"/>
      </a:defRPr>
    </a:lvl2pPr>
    <a:lvl3pPr indent="457200" defTabSz="457200" latinLnBrk="0">
      <a:defRPr sz="1200">
        <a:latin typeface="+mj-lt"/>
        <a:ea typeface="+mj-ea"/>
        <a:cs typeface="+mj-cs"/>
        <a:sym typeface="Calibri"/>
      </a:defRPr>
    </a:lvl3pPr>
    <a:lvl4pPr indent="685800" defTabSz="457200" latinLnBrk="0">
      <a:defRPr sz="1200">
        <a:latin typeface="+mj-lt"/>
        <a:ea typeface="+mj-ea"/>
        <a:cs typeface="+mj-cs"/>
        <a:sym typeface="Calibri"/>
      </a:defRPr>
    </a:lvl4pPr>
    <a:lvl5pPr indent="914400" defTabSz="457200" latinLnBrk="0">
      <a:defRPr sz="1200">
        <a:latin typeface="+mj-lt"/>
        <a:ea typeface="+mj-ea"/>
        <a:cs typeface="+mj-cs"/>
        <a:sym typeface="Calibri"/>
      </a:defRPr>
    </a:lvl5pPr>
    <a:lvl6pPr indent="1143000" defTabSz="457200" latinLnBrk="0">
      <a:defRPr sz="1200">
        <a:latin typeface="+mj-lt"/>
        <a:ea typeface="+mj-ea"/>
        <a:cs typeface="+mj-cs"/>
        <a:sym typeface="Calibri"/>
      </a:defRPr>
    </a:lvl6pPr>
    <a:lvl7pPr indent="1371600" defTabSz="457200" latinLnBrk="0">
      <a:defRPr sz="1200">
        <a:latin typeface="+mj-lt"/>
        <a:ea typeface="+mj-ea"/>
        <a:cs typeface="+mj-cs"/>
        <a:sym typeface="Calibri"/>
      </a:defRPr>
    </a:lvl7pPr>
    <a:lvl8pPr indent="1600200" defTabSz="457200" latinLnBrk="0">
      <a:defRPr sz="1200">
        <a:latin typeface="+mj-lt"/>
        <a:ea typeface="+mj-ea"/>
        <a:cs typeface="+mj-cs"/>
        <a:sym typeface="Calibri"/>
      </a:defRPr>
    </a:lvl8pPr>
    <a:lvl9pPr indent="1828800" defTabSz="4572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742950" y="1122362"/>
            <a:ext cx="84201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38250" y="3602037"/>
            <a:ext cx="74295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675878" y="1709740"/>
            <a:ext cx="8543926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675878" y="4589464"/>
            <a:ext cx="8543926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/>
            </a:lvl1pPr>
            <a:lvl2pPr marL="0" indent="457200">
              <a:buSzTx/>
              <a:buFontTx/>
              <a:buNone/>
              <a:defRPr sz="2400"/>
            </a:lvl2pPr>
            <a:lvl3pPr marL="0" indent="914400">
              <a:buSzTx/>
              <a:buFontTx/>
              <a:buNone/>
              <a:defRPr sz="2400"/>
            </a:lvl3pPr>
            <a:lvl4pPr marL="0" indent="1371600">
              <a:buSzTx/>
              <a:buFontTx/>
              <a:buNone/>
              <a:defRPr sz="2400"/>
            </a:lvl4pPr>
            <a:lvl5pPr marL="0" indent="1828800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681037" y="1825625"/>
            <a:ext cx="4210051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6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682328" y="1681163"/>
            <a:ext cx="4190703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5014912" y="1681163"/>
            <a:ext cx="4211341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sz="half" idx="1"/>
          </p:nvPr>
        </p:nvSpPr>
        <p:spPr>
          <a:xfrm>
            <a:off x="4211339" y="987427"/>
            <a:ext cx="5014914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quarter" idx="13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4211339" y="987427"/>
            <a:ext cx="5014914" cy="48736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7088982" y="365125"/>
            <a:ext cx="2135982" cy="5811838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681037" y="365125"/>
            <a:ext cx="6284121" cy="58118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81037" y="365127"/>
            <a:ext cx="8543926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81037" y="1825625"/>
            <a:ext cx="8543926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960981" y="6404294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" name="Table 112"/>
          <p:cNvGraphicFramePr/>
          <p:nvPr>
            <p:extLst>
              <p:ext uri="{D42A27DB-BD31-4B8C-83A1-F6EECF244321}">
                <p14:modId xmlns:p14="http://schemas.microsoft.com/office/powerpoint/2010/main" val="3835582541"/>
              </p:ext>
            </p:extLst>
          </p:nvPr>
        </p:nvGraphicFramePr>
        <p:xfrm>
          <a:off x="1025380" y="-3847"/>
          <a:ext cx="8880620" cy="1109006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320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Reception Term </a:t>
                      </a:r>
                      <a:r>
                        <a:rPr lang="en-GB" sz="320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3</a:t>
                      </a:r>
                      <a:endParaRPr sz="3200" dirty="0">
                        <a:solidFill>
                          <a:srgbClr val="FFFFFF"/>
                        </a:solidFill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Whole School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Whole Child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Whole Hearted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722">
                <a:tc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Identity &amp; Diversity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Curiosity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Life Skills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Environment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3" name="image1.jpeg"/>
          <p:cNvPicPr>
            <a:picLocks noChangeAspect="1"/>
          </p:cNvPicPr>
          <p:nvPr/>
        </p:nvPicPr>
        <p:blipFill>
          <a:blip r:embed="rId2"/>
          <a:srcRect r="6935"/>
          <a:stretch>
            <a:fillRect/>
          </a:stretch>
        </p:blipFill>
        <p:spPr>
          <a:xfrm>
            <a:off x="32382" y="13951"/>
            <a:ext cx="1016001" cy="1091210"/>
          </a:xfrm>
          <a:prstGeom prst="rect">
            <a:avLst/>
          </a:prstGeom>
          <a:ln w="28575">
            <a:solidFill>
              <a:srgbClr val="FFFFFF"/>
            </a:solidFill>
          </a:ln>
        </p:spPr>
      </p:pic>
      <p:grpSp>
        <p:nvGrpSpPr>
          <p:cNvPr id="116" name="Group 116"/>
          <p:cNvGrpSpPr/>
          <p:nvPr/>
        </p:nvGrpSpPr>
        <p:grpSpPr>
          <a:xfrm>
            <a:off x="0" y="1225550"/>
            <a:ext cx="9906000" cy="482600"/>
            <a:chOff x="0" y="0"/>
            <a:chExt cx="9906000" cy="482600"/>
          </a:xfrm>
        </p:grpSpPr>
        <p:sp>
          <p:nvSpPr>
            <p:cNvPr id="114" name="Shape 114"/>
            <p:cNvSpPr/>
            <p:nvPr/>
          </p:nvSpPr>
          <p:spPr>
            <a:xfrm>
              <a:off x="0" y="0"/>
              <a:ext cx="9906000" cy="482600"/>
            </a:xfrm>
            <a:prstGeom prst="rect">
              <a:avLst/>
            </a:prstGeom>
            <a:solidFill>
              <a:srgbClr val="6ECAE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 b="1" u="sng">
                  <a:solidFill>
                    <a:srgbClr val="FFFFFF"/>
                  </a:solidFill>
                  <a:latin typeface="Merriweather"/>
                  <a:ea typeface="Merriweather"/>
                  <a:cs typeface="Merriweather"/>
                  <a:sym typeface="Merriweather"/>
                </a:defRPr>
              </a:pPr>
              <a:endParaRPr dirty="0">
                <a:latin typeface="Merriweather" panose="00000500000000000000" pitchFamily="2" charset="0"/>
              </a:endParaRPr>
            </a:p>
          </p:txBody>
        </p:sp>
        <p:sp>
          <p:nvSpPr>
            <p:cNvPr id="115" name="Shape 115"/>
            <p:cNvSpPr/>
            <p:nvPr/>
          </p:nvSpPr>
          <p:spPr>
            <a:xfrm>
              <a:off x="0" y="55879"/>
              <a:ext cx="9906000" cy="370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>
                <a:defRPr>
                  <a:solidFill>
                    <a:srgbClr val="FFFFFF"/>
                  </a:solidFill>
                  <a:latin typeface="Merriweather"/>
                  <a:ea typeface="Merriweather"/>
                  <a:cs typeface="Merriweather"/>
                  <a:sym typeface="Merriweather"/>
                </a:defRPr>
              </a:lvl1pPr>
            </a:lstStyle>
            <a:p>
              <a:r>
                <a:rPr dirty="0">
                  <a:latin typeface="Merriweather" panose="00000500000000000000" pitchFamily="2" charset="0"/>
                </a:rPr>
                <a:t>Our school value this term is:</a:t>
              </a:r>
              <a:r>
                <a:rPr lang="en-GB" dirty="0">
                  <a:latin typeface="Merriweather" panose="00000500000000000000" pitchFamily="2" charset="0"/>
                </a:rPr>
                <a:t> Independence</a:t>
              </a:r>
              <a:endParaRPr dirty="0">
                <a:latin typeface="Merriweather" panose="00000500000000000000" pitchFamily="2" charset="0"/>
              </a:endParaRPr>
            </a:p>
          </p:txBody>
        </p:sp>
      </p:grpSp>
      <p:graphicFrame>
        <p:nvGraphicFramePr>
          <p:cNvPr id="117" name="Table 117"/>
          <p:cNvGraphicFramePr/>
          <p:nvPr>
            <p:extLst>
              <p:ext uri="{D42A27DB-BD31-4B8C-83A1-F6EECF244321}">
                <p14:modId xmlns:p14="http://schemas.microsoft.com/office/powerpoint/2010/main" val="247174834"/>
              </p:ext>
            </p:extLst>
          </p:nvPr>
        </p:nvGraphicFramePr>
        <p:xfrm>
          <a:off x="227180" y="1813117"/>
          <a:ext cx="5639748" cy="486156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4316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0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78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387">
                <a:tc>
                  <a:txBody>
                    <a:bodyPr/>
                    <a:lstStyle/>
                    <a:p>
                      <a:pPr algn="ctr" defTabSz="914400">
                        <a:defRPr sz="1400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endParaRPr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20294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Literacy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229">
                <a:tc>
                  <a:txBody>
                    <a:bodyPr/>
                    <a:lstStyle/>
                    <a:p>
                      <a:pPr algn="ctr" defTabSz="914400">
                        <a:defRPr sz="11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endParaRPr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sz="14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Writing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sz="140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Reading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4512"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sz="16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Key Texts</a:t>
                      </a:r>
                    </a:p>
                  </a:txBody>
                  <a:tcPr marL="45720" marR="45720" vert="vert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14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Little Red Riding</a:t>
                      </a:r>
                      <a:r>
                        <a:rPr lang="en-GB" sz="14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Hood</a:t>
                      </a:r>
                    </a:p>
                    <a:p>
                      <a:pPr algn="ctr" defTabSz="914400">
                        <a:defRPr sz="1800"/>
                      </a:pPr>
                      <a:r>
                        <a:rPr lang="en-GB" sz="14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Lost and Found</a:t>
                      </a:r>
                    </a:p>
                    <a:p>
                      <a:pPr algn="ctr" defTabSz="914400">
                        <a:defRPr sz="1800"/>
                      </a:pPr>
                      <a:r>
                        <a:rPr lang="en-GB" sz="14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Stickman</a:t>
                      </a:r>
                    </a:p>
                    <a:p>
                      <a:pPr algn="ctr" defTabSz="914400">
                        <a:defRPr sz="1800"/>
                      </a:pPr>
                      <a:r>
                        <a:rPr lang="en-GB" sz="14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Room on the Broom</a:t>
                      </a:r>
                    </a:p>
                    <a:p>
                      <a:pPr algn="ctr" defTabSz="914400">
                        <a:defRPr sz="1800"/>
                      </a:pPr>
                      <a:endParaRPr sz="14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sz="140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Littl</a:t>
                      </a:r>
                      <a:r>
                        <a:rPr lang="en-GB" sz="14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e</a:t>
                      </a:r>
                      <a:r>
                        <a:rPr lang="en-GB" sz="14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Wandle Reading Books</a:t>
                      </a:r>
                    </a:p>
                    <a:p>
                      <a:pPr algn="ctr" defTabSz="914400">
                        <a:defRPr sz="1800"/>
                      </a:pPr>
                      <a:r>
                        <a:rPr lang="en-GB" sz="14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Winter’s Sleep</a:t>
                      </a:r>
                    </a:p>
                    <a:p>
                      <a:pPr lvl="0" algn="ctr"/>
                      <a:r>
                        <a:rPr lang="en-GB" sz="14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The Great Race </a:t>
                      </a:r>
                    </a:p>
                    <a:p>
                      <a:pPr lvl="0" algn="ctr"/>
                      <a:r>
                        <a:rPr lang="en-GB" sz="14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Colours, Colours Everywhere Proudest Blue</a:t>
                      </a:r>
                    </a:p>
                    <a:p>
                      <a:pPr lvl="0" algn="ctr"/>
                      <a:r>
                        <a:rPr lang="en-GB" sz="14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Snail on the Whale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4916"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sz="14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Curriculum Objectives</a:t>
                      </a:r>
                    </a:p>
                  </a:txBody>
                  <a:tcPr marL="45720" marR="45720" vert="vert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Write some simple words which contain digraphs and </a:t>
                      </a:r>
                      <a:r>
                        <a:rPr lang="en-US" sz="1200" b="0" i="0" u="none" strike="noStrike" cap="none" spc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trigraphs</a:t>
                      </a:r>
                      <a:r>
                        <a:rPr lang="en-US" sz="12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.</a:t>
                      </a:r>
                      <a:endParaRPr lang="en-GB" sz="12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  <a:p>
                      <a:pPr algn="l"/>
                      <a:r>
                        <a:rPr lang="en-US" sz="12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 </a:t>
                      </a:r>
                      <a:endParaRPr lang="en-GB" sz="12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  <a:p>
                      <a:pPr algn="l"/>
                      <a:r>
                        <a:rPr lang="en-US" sz="12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Correctly form the following letters: </a:t>
                      </a:r>
                      <a:r>
                        <a:rPr lang="en-US" sz="1200" b="0" i="0" u="none" strike="noStrike" cap="none" spc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e,u,r,h,b,f,l,j,v,w,x,y,z</a:t>
                      </a:r>
                      <a:endParaRPr lang="en-GB" sz="12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  <a:p>
                      <a:pPr algn="l"/>
                      <a:r>
                        <a:rPr lang="en-US" sz="12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 </a:t>
                      </a:r>
                      <a:endParaRPr lang="en-GB" sz="12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  <a:p>
                      <a:pPr algn="l"/>
                      <a:r>
                        <a:rPr lang="en-US" sz="12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Capitals modelled by teacher and explicitly taught in guided groups/ handwriting/ phonics</a:t>
                      </a:r>
                    </a:p>
                    <a:p>
                      <a:pPr algn="l"/>
                      <a:endParaRPr lang="en-US" sz="12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Use learnt tricky words in sentence writing 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 lang="en-GB"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Learn</a:t>
                      </a:r>
                      <a:r>
                        <a:rPr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the following </a:t>
                      </a:r>
                      <a:r>
                        <a:rPr lang="en-GB"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digraphs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&amp;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trigraphs</a:t>
                      </a:r>
                      <a:r>
                        <a:rPr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: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ai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ee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igh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oa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oo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</a:t>
                      </a:r>
                      <a:r>
                        <a:rPr lang="en-GB" sz="1300" b="1" i="1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oo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ar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or, </a:t>
                      </a:r>
                      <a:r>
                        <a:rPr lang="en-GB" sz="1300" baseline="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ur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, ow, oi, ear &amp; air </a:t>
                      </a:r>
                    </a:p>
                    <a:p>
                      <a:pPr algn="l" defTabSz="914400">
                        <a:defRPr sz="1800"/>
                      </a:pPr>
                      <a:r>
                        <a:rPr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
</a:t>
                      </a:r>
                      <a:r>
                        <a:rPr lang="en-GB"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Blend </a:t>
                      </a:r>
                      <a:r>
                        <a:rPr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learnt sounds together to read CVC </a:t>
                      </a:r>
                      <a:r>
                        <a:rPr lang="en-GB"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and CVCC </a:t>
                      </a:r>
                      <a:r>
                        <a:rPr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words</a:t>
                      </a:r>
                      <a:endParaRPr lang="en-GB" sz="13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  <a:p>
                      <a:pPr algn="l" defTabSz="914400">
                        <a:defRPr sz="1800"/>
                      </a:pPr>
                      <a:endParaRPr lang="en-GB" sz="13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  <a:p>
                      <a:pPr algn="l" defTabSz="914400">
                        <a:defRPr sz="1800"/>
                      </a:pPr>
                      <a:r>
                        <a:rPr lang="en-GB" sz="13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Continue to develop</a:t>
                      </a:r>
                      <a:r>
                        <a:rPr lang="en-GB" sz="13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fluency and confidence when reading</a:t>
                      </a:r>
                      <a:endParaRPr lang="en-GB" sz="13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  <a:p>
                      <a:pPr algn="l" defTabSz="914400">
                        <a:defRPr sz="1800"/>
                      </a:pPr>
                      <a:endParaRPr lang="en-GB" sz="13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" name="Table 118">
            <a:extLst>
              <a:ext uri="{FF2B5EF4-FFF2-40B4-BE49-F238E27FC236}">
                <a16:creationId xmlns:a16="http://schemas.microsoft.com/office/drawing/2014/main" id="{454D1277-6C38-B693-DEA8-55DA05C4A0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9811605"/>
              </p:ext>
            </p:extLst>
          </p:nvPr>
        </p:nvGraphicFramePr>
        <p:xfrm>
          <a:off x="5968844" y="1764029"/>
          <a:ext cx="3779275" cy="4742205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2904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8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226">
                <a:tc gridSpan="2"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Maths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4185"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1200" dirty="0"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Counting, Cardinality &amp; Ordinality</a:t>
                      </a:r>
                      <a:endParaRPr sz="1200" dirty="0">
                        <a:latin typeface="Merriweather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 algn="ctr">
                        <a:buFontTx/>
                        <a:buChar char="-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Continue to develop subitising skills with recognising linear and paired arrangements up to 5</a:t>
                      </a:r>
                    </a:p>
                    <a:p>
                      <a:pPr marL="171450" lvl="0" indent="-171450" algn="ctr">
                        <a:buFontTx/>
                        <a:buChar char="-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Recognise, order and match amounts to numerals</a:t>
                      </a:r>
                    </a:p>
                    <a:p>
                      <a:pPr marL="171450" lvl="0" indent="-171450" algn="ctr">
                        <a:buFontTx/>
                        <a:buChar char="-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Begin to understand the staircase pattern in numbers with ‘one more’</a:t>
                      </a:r>
                    </a:p>
                    <a:p>
                      <a:pPr marL="171450" lvl="0" indent="-171450" algn="ctr">
                        <a:buFontTx/>
                        <a:buChar char="-"/>
                      </a:pPr>
                      <a:endParaRPr sz="1050"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0853"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1200" dirty="0"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Composition</a:t>
                      </a:r>
                      <a:endParaRPr sz="1200" dirty="0">
                        <a:latin typeface="Merriweather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Begin to explore partitioning numbers to 5</a:t>
                      </a:r>
                    </a:p>
                    <a:p>
                      <a:pPr marL="171450" lvl="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Represent 6 as ‘5 and 1 more’</a:t>
                      </a:r>
                    </a:p>
                    <a:p>
                      <a:pPr marL="171450" lvl="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Represent 7 as ‘5 and 2 more’</a:t>
                      </a:r>
                    </a:p>
                    <a:p>
                      <a:pPr marL="171450" lvl="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Explore arrangements up to 7</a:t>
                      </a:r>
                    </a:p>
                    <a:p>
                      <a:pPr marL="171450" lvl="0" indent="-171450" algn="ctr">
                        <a:buFontTx/>
                        <a:buChar char="-"/>
                      </a:pPr>
                      <a:endParaRPr lang="en-GB" sz="105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  <a:p>
                      <a:pPr marL="171450" lvl="0" indent="-171450" algn="ctr">
                        <a:buFontTx/>
                        <a:buChar char="-"/>
                      </a:pPr>
                      <a:endParaRPr lang="en-GB" sz="105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  <a:p>
                      <a:pPr marL="171450" lvl="0" indent="-171450" algn="ctr">
                        <a:buFontTx/>
                        <a:buChar char="-"/>
                      </a:pPr>
                      <a:endParaRPr lang="en-GB" sz="105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Merriweather" panose="00000500000000000000" pitchFamily="2" charset="0"/>
                        <a:ea typeface="+mj-ea"/>
                        <a:cs typeface="+mj-cs"/>
                        <a:sym typeface="Calibri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3911872"/>
                  </a:ext>
                </a:extLst>
              </a:tr>
              <a:tr h="1006531"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1200" dirty="0">
                          <a:latin typeface="Merriweather"/>
                          <a:ea typeface="Merriweather"/>
                          <a:cs typeface="Merriweather"/>
                          <a:sym typeface="Merriweather"/>
                        </a:rPr>
                        <a:t>Comparison</a:t>
                      </a:r>
                      <a:endParaRPr sz="1200" dirty="0">
                        <a:latin typeface="Merriweather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Use comparative language to describe quantities</a:t>
                      </a:r>
                    </a:p>
                    <a:p>
                      <a:pPr marL="17145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Know that it is quantity – not colour or size – that determines if a set has more or fewer than another.</a:t>
                      </a:r>
                    </a:p>
                    <a:p>
                      <a:pPr marL="17145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Understand that equal means two amounts of the same quantity</a:t>
                      </a:r>
                    </a:p>
                    <a:p>
                      <a:pPr marL="171450" indent="-171450" algn="ctr">
                        <a:buFontTx/>
                        <a:buChar char="-"/>
                      </a:pPr>
                      <a:r>
                        <a:rPr lang="en-GB" sz="105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Merriweather" panose="00000500000000000000" pitchFamily="2" charset="0"/>
                          <a:ea typeface="+mj-ea"/>
                          <a:cs typeface="+mj-cs"/>
                          <a:sym typeface="Calibri"/>
                        </a:rPr>
                        <a:t>Identify equal amounts </a:t>
                      </a: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5878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" name="Table 120"/>
          <p:cNvGraphicFramePr/>
          <p:nvPr>
            <p:extLst>
              <p:ext uri="{D42A27DB-BD31-4B8C-83A1-F6EECF244321}">
                <p14:modId xmlns:p14="http://schemas.microsoft.com/office/powerpoint/2010/main" val="890054549"/>
              </p:ext>
            </p:extLst>
          </p:nvPr>
        </p:nvGraphicFramePr>
        <p:xfrm>
          <a:off x="1025380" y="-3847"/>
          <a:ext cx="8880620" cy="1109006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320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Reception Term </a:t>
                      </a:r>
                      <a:r>
                        <a:rPr lang="en-GB" sz="320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3</a:t>
                      </a:r>
                      <a:endParaRPr sz="3200" dirty="0">
                        <a:solidFill>
                          <a:srgbClr val="FFFFFF"/>
                        </a:solidFill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Whole School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Whole Child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Whole Hearted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722">
                <a:tc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Identity &amp; Diversity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Curiosity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Life Skills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defTabSz="914400">
                        <a:lnSpc>
                          <a:spcPct val="107000"/>
                        </a:lnSpc>
                        <a:defRPr sz="1800"/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/>
                          <a:cs typeface="Sassoon Infant Std"/>
                          <a:sym typeface="Sassoon Infant Std"/>
                        </a:rPr>
                        <a:t>Environment</a:t>
                      </a:r>
                    </a:p>
                  </a:txBody>
                  <a:tcPr marL="0" marR="0" marT="0" marB="0" anchor="ctr" horzOverflow="overflow">
                    <a:lnL w="28575">
                      <a:solidFill>
                        <a:srgbClr val="FFFFFF"/>
                      </a:solidFill>
                    </a:lnL>
                    <a:lnR w="28575">
                      <a:solidFill>
                        <a:srgbClr val="FFFFFF"/>
                      </a:solidFill>
                    </a:lnR>
                    <a:lnT w="28575">
                      <a:solidFill>
                        <a:srgbClr val="FFFFFF"/>
                      </a:solidFill>
                    </a:lnT>
                    <a:lnB w="28575">
                      <a:solidFill>
                        <a:srgbClr val="FFFFFF"/>
                      </a:solidFill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1" name="image1.jpeg"/>
          <p:cNvPicPr>
            <a:picLocks noChangeAspect="1"/>
          </p:cNvPicPr>
          <p:nvPr/>
        </p:nvPicPr>
        <p:blipFill>
          <a:blip r:embed="rId2"/>
          <a:srcRect r="6935"/>
          <a:stretch>
            <a:fillRect/>
          </a:stretch>
        </p:blipFill>
        <p:spPr>
          <a:xfrm>
            <a:off x="32382" y="13951"/>
            <a:ext cx="1016001" cy="1091210"/>
          </a:xfrm>
          <a:prstGeom prst="rect">
            <a:avLst/>
          </a:prstGeom>
          <a:ln w="28575">
            <a:solidFill>
              <a:srgbClr val="FFFFFF"/>
            </a:solidFill>
          </a:ln>
        </p:spPr>
      </p:pic>
      <p:grpSp>
        <p:nvGrpSpPr>
          <p:cNvPr id="124" name="Group 124"/>
          <p:cNvGrpSpPr/>
          <p:nvPr/>
        </p:nvGrpSpPr>
        <p:grpSpPr>
          <a:xfrm>
            <a:off x="0" y="1225550"/>
            <a:ext cx="9906000" cy="482600"/>
            <a:chOff x="0" y="0"/>
            <a:chExt cx="9906000" cy="482600"/>
          </a:xfrm>
        </p:grpSpPr>
        <p:sp>
          <p:nvSpPr>
            <p:cNvPr id="122" name="Shape 122"/>
            <p:cNvSpPr/>
            <p:nvPr/>
          </p:nvSpPr>
          <p:spPr>
            <a:xfrm>
              <a:off x="0" y="0"/>
              <a:ext cx="9906000" cy="482600"/>
            </a:xfrm>
            <a:prstGeom prst="rect">
              <a:avLst/>
            </a:prstGeom>
            <a:solidFill>
              <a:srgbClr val="6ECAE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 b="1" u="sng">
                  <a:solidFill>
                    <a:srgbClr val="FFFFFF"/>
                  </a:solidFill>
                  <a:latin typeface="Merriweather"/>
                  <a:ea typeface="Merriweather"/>
                  <a:cs typeface="Merriweather"/>
                  <a:sym typeface="Merriweather"/>
                </a:defRPr>
              </a:pPr>
              <a:endParaRPr/>
            </a:p>
          </p:txBody>
        </p:sp>
        <p:sp>
          <p:nvSpPr>
            <p:cNvPr id="123" name="Shape 123"/>
            <p:cNvSpPr/>
            <p:nvPr/>
          </p:nvSpPr>
          <p:spPr>
            <a:xfrm>
              <a:off x="0" y="55879"/>
              <a:ext cx="9906000" cy="370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>
                <a:defRPr>
                  <a:solidFill>
                    <a:srgbClr val="FFFFFF"/>
                  </a:solidFill>
                  <a:latin typeface="Merriweather"/>
                  <a:ea typeface="Merriweather"/>
                  <a:cs typeface="Merriweather"/>
                  <a:sym typeface="Merriweather"/>
                </a:defRPr>
              </a:lvl1pPr>
            </a:lstStyle>
            <a:p>
              <a:r>
                <a:rPr dirty="0">
                  <a:latin typeface="Merriweather" panose="00000500000000000000" pitchFamily="2" charset="0"/>
                </a:rPr>
                <a:t>Our school value this term is:</a:t>
              </a:r>
              <a:r>
                <a:rPr lang="en-GB" dirty="0">
                  <a:latin typeface="Merriweather" panose="00000500000000000000" pitchFamily="2" charset="0"/>
                </a:rPr>
                <a:t> Independence</a:t>
              </a:r>
              <a:endParaRPr dirty="0">
                <a:latin typeface="Merriweather" panose="00000500000000000000" pitchFamily="2" charset="0"/>
              </a:endParaRPr>
            </a:p>
          </p:txBody>
        </p:sp>
      </p:grpSp>
      <p:graphicFrame>
        <p:nvGraphicFramePr>
          <p:cNvPr id="125" name="Table 125"/>
          <p:cNvGraphicFramePr/>
          <p:nvPr/>
        </p:nvGraphicFramePr>
        <p:xfrm>
          <a:off x="32380" y="1753436"/>
          <a:ext cx="9825052" cy="506437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98250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64370">
                <a:tc>
                  <a:txBody>
                    <a:bodyPr/>
                    <a:lstStyle/>
                    <a:p>
                      <a:pPr algn="l" defTabSz="914400">
                        <a:defRPr sz="1600">
                          <a:solidFill>
                            <a:srgbClr val="FFFFFF"/>
                          </a:solidFill>
                          <a:latin typeface="Sassoon Infant Std"/>
                          <a:ea typeface="Sassoon Infant Std"/>
                          <a:cs typeface="Sassoon Infant Std"/>
                          <a:sym typeface="Sassoon Infant Std"/>
                        </a:defRPr>
                      </a:pPr>
                      <a:endParaRPr dirty="0"/>
                    </a:p>
                  </a:txBody>
                  <a:tcPr marL="45720" marR="45720" horzOverflow="overflow"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6" name="Table 126"/>
          <p:cNvGraphicFramePr/>
          <p:nvPr>
            <p:extLst>
              <p:ext uri="{D42A27DB-BD31-4B8C-83A1-F6EECF244321}">
                <p14:modId xmlns:p14="http://schemas.microsoft.com/office/powerpoint/2010/main" val="2312556789"/>
              </p:ext>
            </p:extLst>
          </p:nvPr>
        </p:nvGraphicFramePr>
        <p:xfrm>
          <a:off x="88480" y="1828538"/>
          <a:ext cx="9693587" cy="4683803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32311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8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39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930"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000" b="1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Topic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800" b="1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Big Question</a:t>
                      </a:r>
                      <a:r>
                        <a:rPr lang="en-GB" sz="800" b="1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/Theme</a:t>
                      </a:r>
                      <a:endParaRPr sz="800" b="1" dirty="0">
                        <a:solidFill>
                          <a:srgbClr val="FFFFFF"/>
                        </a:solidFill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000" b="1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Learning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0336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Understanding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the World – </a:t>
                      </a:r>
                      <a:r>
                        <a:rPr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Science</a:t>
                      </a: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Focus</a:t>
                      </a:r>
                      <a:r>
                        <a:rPr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–</a:t>
                      </a: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Climate change, Space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How can we protect our planet?</a:t>
                      </a:r>
                    </a:p>
                    <a:p>
                      <a:pPr algn="ctr" defTabSz="914400"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Where is our planet?</a:t>
                      </a:r>
                      <a:endParaRPr sz="800"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Develop on previous geography unit of locality to begin to understand our place on Earth and within the solar system</a:t>
                      </a:r>
                      <a:endParaRPr lang="en-GB" sz="800" baseline="0" dirty="0">
                        <a:latin typeface="Merriweather" panose="00000500000000000000" pitchFamily="2" charset="0"/>
                      </a:endParaRPr>
                    </a:p>
                    <a:p>
                      <a:pPr marL="171450" indent="-171450" algn="l" defTabSz="914400"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Explore how we can look after our planet and begin to explore the impact of climate change</a:t>
                      </a:r>
                      <a:endParaRPr sz="800"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0336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Understanding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the World – RE Focus – Special People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How can we celebrate special people?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Discuss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different celebrations that are happening this term and their origin </a:t>
                      </a:r>
                    </a:p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Explore what happens and how we celebrate special people in celebrations such as Mother’s Day, Holi and Easter.</a:t>
                      </a:r>
                      <a:endParaRPr sz="800"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464781"/>
                  </a:ext>
                </a:extLst>
              </a:tr>
              <a:tr h="6094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Understanding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the World – Geography Focus – Understanding the World</a:t>
                      </a:r>
                      <a:endParaRPr lang="en-GB"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  <a:p>
                      <a:pPr algn="l" defTabSz="914400">
                        <a:defRPr sz="1800"/>
                      </a:pP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What is the difference between the city and the countryside?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Express our understanding of our world around us through drawing and mark making images of our home and our family</a:t>
                      </a:r>
                    </a:p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Explore the differences between the countryside and the city</a:t>
                      </a:r>
                    </a:p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Compare what life is like in other countries</a:t>
                      </a:r>
                      <a:endParaRPr sz="800"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610788"/>
                  </a:ext>
                </a:extLst>
              </a:tr>
              <a:tr h="608614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Expressive </a:t>
                      </a:r>
                      <a:r>
                        <a:rPr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Art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and Design</a:t>
                      </a:r>
                      <a:r>
                        <a:rPr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– </a:t>
                      </a: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DT/Art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Focus – Collaging and Wax Crayon Rubbings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745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How can we use different mediums and materials to create an image?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Use and experiment mark making and rubbing with different materials such as crayons, pencils and pastels</a:t>
                      </a:r>
                    </a:p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Begin to explore the skill of collaging with cutting and sticking</a:t>
                      </a:r>
                    </a:p>
                    <a:p>
                      <a:pPr marL="171450" indent="-171450" algn="l" defTabSz="914400">
                        <a:buSzPct val="100000"/>
                        <a:buFontTx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Begin to independently problem solve when creating a final piece</a:t>
                      </a: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0336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Personal, Social and Emotional Development</a:t>
                      </a:r>
                      <a:r>
                        <a:rPr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–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Dreams and Goals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How can I persevere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and reach my goal? What tools do I need?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Discuss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what a goal is, how to set one and how we can reach it</a:t>
                      </a:r>
                    </a:p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Learn about perseverance and encouragement </a:t>
                      </a:r>
                    </a:p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Discuss dream jobs and professions</a:t>
                      </a:r>
                    </a:p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Express how they feel once reaching a goal</a:t>
                      </a:r>
                      <a:endParaRPr sz="800"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0336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P</a:t>
                      </a:r>
                      <a:r>
                        <a:rPr lang="en-GB" sz="800" dirty="0" err="1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hysical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Development - P</a:t>
                      </a:r>
                      <a:r>
                        <a:rPr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E – </a:t>
                      </a: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Bats,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Balls and Balloons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914400">
                        <a:defRPr sz="1800"/>
                      </a:pPr>
                      <a:r>
                        <a:rPr lang="en-GB" sz="80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Bats,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  <a:ea typeface="Merriweather"/>
                          <a:cs typeface="Merriweather"/>
                          <a:sym typeface="Merriweather"/>
                        </a:rPr>
                        <a:t> Balls and Balloons</a:t>
                      </a:r>
                      <a:endParaRPr sz="800" dirty="0">
                        <a:latin typeface="Merriweather" panose="00000500000000000000" pitchFamily="2" charset="0"/>
                        <a:ea typeface="Merriweather"/>
                        <a:cs typeface="Merriweather"/>
                        <a:sym typeface="Merriweather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dirty="0">
                          <a:latin typeface="Merriweather" panose="00000500000000000000" pitchFamily="2" charset="0"/>
                        </a:rPr>
                        <a:t>Explore</a:t>
                      </a: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 various PE equipment</a:t>
                      </a:r>
                    </a:p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Develop our previous focus of ball skills</a:t>
                      </a:r>
                    </a:p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Develop eye-hand coordination and control </a:t>
                      </a:r>
                    </a:p>
                    <a:p>
                      <a:pPr marL="285750" indent="-285750" algn="l" defTabSz="914400">
                        <a:buSzPct val="100000"/>
                        <a:buChar char="-"/>
                        <a:defRPr sz="1000">
                          <a:latin typeface="Merriweather"/>
                          <a:ea typeface="Merriweather"/>
                          <a:cs typeface="Merriweather"/>
                          <a:sym typeface="Merriweather"/>
                        </a:defRPr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Understand why PE is good for me and how I can use these skills in other areas of life</a:t>
                      </a:r>
                      <a:endParaRPr sz="800" dirty="0">
                        <a:latin typeface="Merriweather" panose="00000500000000000000" pitchFamily="2" charset="0"/>
                      </a:endParaRPr>
                    </a:p>
                  </a:txBody>
                  <a:tcPr marL="45720" marR="4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665</Words>
  <Application>Microsoft Office PowerPoint</Application>
  <PresentationFormat>A4 Paper (210x297 mm)</PresentationFormat>
  <Paragraphs>93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Merriweather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Charlie Hughes</cp:lastModifiedBy>
  <cp:revision>26</cp:revision>
  <dcterms:modified xsi:type="dcterms:W3CDTF">2025-12-18T17:55:24Z</dcterms:modified>
</cp:coreProperties>
</file>