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5ECE"/>
    <a:srgbClr val="808080"/>
    <a:srgbClr val="C0C0C0"/>
    <a:srgbClr val="3399FF"/>
    <a:srgbClr val="0000FF"/>
    <a:srgbClr val="6BCBF1"/>
    <a:srgbClr val="FF7453"/>
    <a:srgbClr val="A366D0"/>
    <a:srgbClr val="FF66FF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45" autoAdjust="0"/>
    <p:restoredTop sz="95373" autoAdjust="0"/>
  </p:normalViewPr>
  <p:slideViewPr>
    <p:cSldViewPr snapToGrid="0">
      <p:cViewPr varScale="1">
        <p:scale>
          <a:sx n="90" d="100"/>
          <a:sy n="90" d="100"/>
        </p:scale>
        <p:origin x="897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59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74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60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312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1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48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81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57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10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820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15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B43A-2DB0-4306-B58C-9926EF9FF405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0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473892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4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6" name="Rectangle 15"/>
          <p:cNvSpPr/>
          <p:nvPr/>
        </p:nvSpPr>
        <p:spPr>
          <a:xfrm>
            <a:off x="0" y="1225550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Independence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308303"/>
              </p:ext>
            </p:extLst>
          </p:nvPr>
        </p:nvGraphicFramePr>
        <p:xfrm>
          <a:off x="232334" y="1759523"/>
          <a:ext cx="5639748" cy="51369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641">
                  <a:extLst>
                    <a:ext uri="{9D8B030D-6E8A-4147-A177-3AD203B41FA5}">
                      <a16:colId xmlns:a16="http://schemas.microsoft.com/office/drawing/2014/main" val="2488064577"/>
                    </a:ext>
                  </a:extLst>
                </a:gridCol>
                <a:gridCol w="2760239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  <a:gridCol w="2447868">
                  <a:extLst>
                    <a:ext uri="{9D8B030D-6E8A-4147-A177-3AD203B41FA5}">
                      <a16:colId xmlns:a16="http://schemas.microsoft.com/office/drawing/2014/main" val="1171806605"/>
                    </a:ext>
                  </a:extLst>
                </a:gridCol>
              </a:tblGrid>
              <a:tr h="298703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Merriweather" panose="00000500000000000000" pitchFamily="2" charset="0"/>
                        </a:rPr>
                        <a:t>English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298703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Writing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Reading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7832059"/>
                  </a:ext>
                </a:extLst>
              </a:tr>
              <a:tr h="121925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Merriweather" panose="00000500000000000000" pitchFamily="2" charset="0"/>
                        </a:rPr>
                        <a:t>Key Texts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  <a:tr h="16727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erriweather" panose="00000500000000000000" pitchFamily="2" charset="0"/>
                        </a:rPr>
                        <a:t>Curriculum Objectives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b="1" u="sng" dirty="0">
                          <a:latin typeface="Merriweather" panose="00000500000000000000" pitchFamily="2" charset="0"/>
                        </a:rPr>
                        <a:t>Recapping Year 3 skills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-</a:t>
                      </a:r>
                      <a:r>
                        <a:rPr lang="en-GB" sz="800" dirty="0">
                          <a:latin typeface="Merriweather" panose="00000500000000000000" pitchFamily="2" charset="0"/>
                        </a:rPr>
                        <a:t>Expanded noun phrases and adverbials for time, place and manner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800" dirty="0">
                        <a:latin typeface="Merriweather" panose="00000500000000000000" pitchFamily="2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900" dirty="0">
                        <a:latin typeface="Merriweather" panose="00000500000000000000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b="1" u="sng" dirty="0">
                          <a:latin typeface="Merriweather" panose="00000500000000000000" pitchFamily="2" charset="0"/>
                        </a:rPr>
                        <a:t>Year 4 Grammar Focus</a:t>
                      </a:r>
                      <a:endParaRPr lang="en-GB" sz="900" dirty="0">
                        <a:latin typeface="Merriweather" panose="00000500000000000000" pitchFamily="2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-Variation in sentence types (for effect)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latin typeface="Merriweather" panose="00000500000000000000" pitchFamily="2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900" b="1" dirty="0">
                          <a:latin typeface="Merriweather" panose="00000500000000000000" pitchFamily="2" charset="0"/>
                        </a:rPr>
                        <a:t>Narrative focus: </a:t>
                      </a:r>
                      <a:r>
                        <a:rPr lang="en-GB" sz="800" dirty="0">
                          <a:latin typeface="Merriweather" panose="00000500000000000000" pitchFamily="2" charset="0"/>
                        </a:rPr>
                        <a:t>Character and setting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900" b="1" dirty="0">
                          <a:latin typeface="Merriweather" panose="00000500000000000000" pitchFamily="2" charset="0"/>
                        </a:rPr>
                        <a:t>Language focus: </a:t>
                      </a:r>
                      <a:r>
                        <a:rPr lang="en-GB" sz="800" b="0" dirty="0">
                          <a:latin typeface="Merriweather" panose="00000500000000000000" pitchFamily="2" charset="0"/>
                        </a:rPr>
                        <a:t>Personification and show not tell</a:t>
                      </a:r>
                      <a:endParaRPr lang="en-GB" sz="900" b="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900" b="1" u="sng" dirty="0">
                          <a:latin typeface="Merriweather" panose="00000500000000000000" pitchFamily="2" charset="0"/>
                        </a:rPr>
                        <a:t>Fluency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Pause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Pace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Volume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Expression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800" dirty="0">
                        <a:latin typeface="Merriweather" panose="00000500000000000000" pitchFamily="2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900" b="1" u="sng" dirty="0">
                          <a:latin typeface="Merriweather" panose="00000500000000000000" pitchFamily="2" charset="0"/>
                        </a:rPr>
                        <a:t>Comprehension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Identifying the meaning of words in context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Strategies for sequencing a text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Impressions of settings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00" dirty="0">
                        <a:latin typeface="Merriweather" panose="00000500000000000000" pitchFamily="2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52171"/>
                  </a:ext>
                </a:extLst>
              </a:tr>
              <a:tr h="298703">
                <a:tc row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Writing Outcomes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900" b="1" u="sng" dirty="0">
                          <a:latin typeface="Merriweather" panose="00000500000000000000" pitchFamily="2" charset="0"/>
                        </a:rPr>
                        <a:t>Narrative</a:t>
                      </a:r>
                      <a:r>
                        <a:rPr lang="en-GB" sz="900" b="0" u="none" dirty="0">
                          <a:latin typeface="Merriweather" panose="00000500000000000000" pitchFamily="2" charset="0"/>
                        </a:rPr>
                        <a:t> – </a:t>
                      </a:r>
                      <a:r>
                        <a:rPr lang="en-GB" sz="800" b="0" u="none" dirty="0">
                          <a:latin typeface="Merriweather" panose="00000500000000000000" pitchFamily="2" charset="0"/>
                        </a:rPr>
                        <a:t>innovating the night of the storm and the lighthouse</a:t>
                      </a:r>
                    </a:p>
                    <a:p>
                      <a:pPr algn="l"/>
                      <a:endParaRPr lang="en-GB" sz="1000" b="0" u="none" dirty="0">
                        <a:latin typeface="Merriweather" panose="00000500000000000000" pitchFamily="2" charset="0"/>
                      </a:endParaRPr>
                    </a:p>
                    <a:p>
                      <a:pPr algn="l"/>
                      <a:r>
                        <a:rPr lang="en-GB" sz="900" b="1" u="sng" dirty="0">
                          <a:latin typeface="Merriweather" panose="00000500000000000000" pitchFamily="2" charset="0"/>
                        </a:rPr>
                        <a:t>Non-Fiction</a:t>
                      </a:r>
                      <a:r>
                        <a:rPr lang="en-GB" sz="900" b="0" u="none" dirty="0">
                          <a:latin typeface="Merriweather" panose="00000500000000000000" pitchFamily="2" charset="0"/>
                        </a:rPr>
                        <a:t> </a:t>
                      </a:r>
                      <a:r>
                        <a:rPr lang="en-GB" sz="1000" b="0" u="none" dirty="0">
                          <a:latin typeface="Merriweather" panose="00000500000000000000" pitchFamily="2" charset="0"/>
                        </a:rPr>
                        <a:t>– </a:t>
                      </a:r>
                      <a:r>
                        <a:rPr lang="en-GB" sz="800" b="0" u="none" dirty="0">
                          <a:latin typeface="Merriweather" panose="00000500000000000000" pitchFamily="2" charset="0"/>
                        </a:rPr>
                        <a:t>Writing to inform – Series of diary entries </a:t>
                      </a:r>
                      <a:r>
                        <a:rPr lang="en-GB" sz="800" b="1" u="none" dirty="0">
                          <a:latin typeface="Merriweather" panose="00000500000000000000" pitchFamily="2" charset="0"/>
                        </a:rPr>
                        <a:t>before, during and after </a:t>
                      </a:r>
                      <a:r>
                        <a:rPr lang="en-GB" sz="800" b="0" u="none" dirty="0">
                          <a:latin typeface="Merriweather" panose="00000500000000000000" pitchFamily="2" charset="0"/>
                        </a:rPr>
                        <a:t>the incident.</a:t>
                      </a:r>
                    </a:p>
                    <a:p>
                      <a:pPr algn="l"/>
                      <a:endParaRPr lang="en-GB" sz="800" b="0" u="none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Spelling</a:t>
                      </a:r>
                      <a:endParaRPr lang="en-GB" sz="1100" dirty="0"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722754"/>
                  </a:ext>
                </a:extLst>
              </a:tr>
              <a:tr h="12964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Explore prefixes re, sub and inter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Explore prefixes super and anti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Year 3 and 4 spelling lists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Review alternative spellings of the ‘or’ sound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Review Alternative phoneme for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a and o after w or </a:t>
                      </a:r>
                      <a:r>
                        <a:rPr lang="en-GB" sz="800" dirty="0" err="1">
                          <a:latin typeface="Merriweather" panose="00000500000000000000" pitchFamily="2" charset="0"/>
                        </a:rPr>
                        <a:t>qu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Review Alternative graphemes for ‘a’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125338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965375"/>
              </p:ext>
            </p:extLst>
          </p:nvPr>
        </p:nvGraphicFramePr>
        <p:xfrm>
          <a:off x="6105466" y="1759523"/>
          <a:ext cx="3642653" cy="3589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3811">
                  <a:extLst>
                    <a:ext uri="{9D8B030D-6E8A-4147-A177-3AD203B41FA5}">
                      <a16:colId xmlns:a16="http://schemas.microsoft.com/office/drawing/2014/main" val="2018371050"/>
                    </a:ext>
                  </a:extLst>
                </a:gridCol>
                <a:gridCol w="2398842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</a:tblGrid>
              <a:tr h="23261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Merriweather" panose="00000500000000000000" pitchFamily="2" charset="0"/>
                        </a:rPr>
                        <a:t>Maths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147708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Multiplication and Division</a:t>
                      </a:r>
                    </a:p>
                    <a:p>
                      <a:pPr algn="ctr"/>
                      <a:r>
                        <a:rPr lang="en-GB" sz="1400" u="none" dirty="0">
                          <a:latin typeface="Merriweather" panose="00000500000000000000" pitchFamily="2" charset="0"/>
                        </a:rPr>
                        <a:t>(Mental strategies)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u="none" dirty="0">
                          <a:solidFill>
                            <a:srgbClr val="FF0000"/>
                          </a:solidFill>
                          <a:latin typeface="Merriweather" panose="00000500000000000000" pitchFamily="2" charset="0"/>
                        </a:rPr>
                        <a:t>Continued</a:t>
                      </a:r>
                    </a:p>
                    <a:p>
                      <a:pPr algn="ctr"/>
                      <a:endParaRPr lang="en-GB" sz="1400" u="none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Merriweather" panose="00000500000000000000" pitchFamily="2" charset="0"/>
                        </a:rPr>
                        <a:t>-</a:t>
                      </a:r>
                      <a:r>
                        <a:rPr lang="en-GB" sz="1050" dirty="0">
                          <a:latin typeface="Merriweather" panose="00000500000000000000" pitchFamily="2" charset="0"/>
                        </a:rPr>
                        <a:t>Multiples and factors</a:t>
                      </a: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-3x, 6x and 9 x tables</a:t>
                      </a: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-Multiply and divide by 7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Multiply and divide by 11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Multiply and divide by 12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Multiply and divide by 1 and 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-Multiply by 3 numbers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  <a:tr h="11921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erriweather" panose="00000500000000000000" pitchFamily="2" charset="0"/>
                        </a:rPr>
                        <a:t>Multiplication and Division (Written Methods)</a:t>
                      </a:r>
                      <a:endParaRPr lang="en-GB" sz="1400" u="none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-Factor pairs</a:t>
                      </a: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-Multiples</a:t>
                      </a: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-Related facts</a:t>
                      </a: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-Multiply and divide by 10 and 100</a:t>
                      </a: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-Multiply and divide 2 digit numbers by 1</a:t>
                      </a: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-Multiply and divide 3 digits by 1</a:t>
                      </a: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-Correspondence problems</a:t>
                      </a:r>
                    </a:p>
                    <a:p>
                      <a:pPr algn="ctr"/>
                      <a:endParaRPr lang="en-GB" sz="11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5217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804AF12-6427-C064-F13A-2F353C288207}"/>
              </a:ext>
            </a:extLst>
          </p:cNvPr>
          <p:cNvSpPr txBox="1"/>
          <p:nvPr/>
        </p:nvSpPr>
        <p:spPr>
          <a:xfrm>
            <a:off x="916556" y="2380628"/>
            <a:ext cx="2441499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900" dirty="0">
                <a:latin typeface="Merriweather" panose="00000500000000000000" pitchFamily="2" charset="0"/>
              </a:rPr>
              <a:t>             (Clip) The Lighthouse and Teacup</a:t>
            </a:r>
          </a:p>
          <a:p>
            <a:pPr algn="ctr"/>
            <a:endParaRPr lang="en-GB" sz="1800" dirty="0">
              <a:latin typeface="XCCW Joined 6a" panose="03050602040000000000" pitchFamily="66" charset="0"/>
            </a:endParaRPr>
          </a:p>
          <a:p>
            <a:pPr algn="ctr"/>
            <a:endParaRPr lang="en-GB" sz="1800" baseline="0" dirty="0">
              <a:latin typeface="XCCW Joined 6a" panose="03050602040000000000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8AD3D9-AAB0-B9BD-E748-1FB3B08B5461}"/>
              </a:ext>
            </a:extLst>
          </p:cNvPr>
          <p:cNvSpPr txBox="1"/>
          <p:nvPr/>
        </p:nvSpPr>
        <p:spPr>
          <a:xfrm>
            <a:off x="3416229" y="2396126"/>
            <a:ext cx="24558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u="sng" dirty="0">
                <a:latin typeface="Merriweather" panose="00000500000000000000" pitchFamily="2" charset="0"/>
              </a:rPr>
              <a:t>Class Novel</a:t>
            </a:r>
          </a:p>
          <a:p>
            <a:endParaRPr lang="en-GB" sz="900" u="sng" dirty="0">
              <a:latin typeface="Merriweather" panose="00000500000000000000" pitchFamily="2" charset="0"/>
            </a:endParaRPr>
          </a:p>
          <a:p>
            <a:r>
              <a:rPr lang="en-GB" sz="700" dirty="0">
                <a:latin typeface="Merriweather" panose="00000500000000000000" pitchFamily="2" charset="0"/>
              </a:rPr>
              <a:t>Harry Potter</a:t>
            </a:r>
          </a:p>
          <a:p>
            <a:endParaRPr lang="en-GB" sz="700" dirty="0">
              <a:latin typeface="Merriweather" panose="00000500000000000000" pitchFamily="2" charset="0"/>
            </a:endParaRPr>
          </a:p>
          <a:p>
            <a:endParaRPr lang="en-GB" sz="700" dirty="0">
              <a:latin typeface="Merriweather" panose="00000500000000000000" pitchFamily="2" charset="0"/>
            </a:endParaRPr>
          </a:p>
          <a:p>
            <a:r>
              <a:rPr lang="en-GB" sz="900" dirty="0">
                <a:latin typeface="Merriweather" panose="00000500000000000000" pitchFamily="2" charset="0"/>
              </a:rPr>
              <a:t>Other books we will be reading …</a:t>
            </a:r>
            <a:endParaRPr lang="en-GB" sz="900" baseline="0" dirty="0">
              <a:latin typeface="Merriweather" panose="00000500000000000000" pitchFamily="2" charset="0"/>
            </a:endParaRPr>
          </a:p>
        </p:txBody>
      </p:sp>
      <p:pic>
        <p:nvPicPr>
          <p:cNvPr id="11" name="Picture 2" descr="Literacy Shed Plus - Teaching Resources ...">
            <a:extLst>
              <a:ext uri="{FF2B5EF4-FFF2-40B4-BE49-F238E27FC236}">
                <a16:creationId xmlns:a16="http://schemas.microsoft.com/office/drawing/2014/main" id="{EDC21914-9C80-2B58-0A4F-ABB678CB8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406" y="2598459"/>
            <a:ext cx="910322" cy="91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826176D-AE7C-ED21-511A-84E9ED8971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909463"/>
              </p:ext>
            </p:extLst>
          </p:nvPr>
        </p:nvGraphicFramePr>
        <p:xfrm>
          <a:off x="6105466" y="5349240"/>
          <a:ext cx="3642653" cy="1508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3811">
                  <a:extLst>
                    <a:ext uri="{9D8B030D-6E8A-4147-A177-3AD203B41FA5}">
                      <a16:colId xmlns:a16="http://schemas.microsoft.com/office/drawing/2014/main" val="1751073535"/>
                    </a:ext>
                  </a:extLst>
                </a:gridCol>
                <a:gridCol w="2398842">
                  <a:extLst>
                    <a:ext uri="{9D8B030D-6E8A-4147-A177-3AD203B41FA5}">
                      <a16:colId xmlns:a16="http://schemas.microsoft.com/office/drawing/2014/main" val="130715499"/>
                    </a:ext>
                  </a:extLst>
                </a:gridCol>
              </a:tblGrid>
              <a:tr h="1426254">
                <a:tc>
                  <a:txBody>
                    <a:bodyPr/>
                    <a:lstStyle/>
                    <a:p>
                      <a:pPr algn="ctr"/>
                      <a:r>
                        <a:rPr lang="en-GB" sz="1400" u="none" dirty="0">
                          <a:latin typeface="Merriweather" panose="00000500000000000000" pitchFamily="2" charset="0"/>
                        </a:rPr>
                        <a:t>Length and Perimeter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Merriweather" panose="00000500000000000000" pitchFamily="2" charset="0"/>
                        </a:rPr>
                        <a:t>-</a:t>
                      </a:r>
                      <a:r>
                        <a:rPr lang="en-GB" sz="1000" dirty="0">
                          <a:latin typeface="Merriweather" panose="00000500000000000000" pitchFamily="2" charset="0"/>
                        </a:rPr>
                        <a:t>Kilometres and meters</a:t>
                      </a:r>
                    </a:p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-Equivalent lengths</a:t>
                      </a:r>
                    </a:p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Perimeter on a grid</a:t>
                      </a:r>
                    </a:p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-Perimeter of a rectangle and rectilinear shapes</a:t>
                      </a:r>
                    </a:p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-Calculate missing lengths in rectilinear shapes</a:t>
                      </a:r>
                    </a:p>
                    <a:p>
                      <a:pPr algn="ctr"/>
                      <a:endParaRPr lang="en-GB" sz="110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endParaRPr lang="en-GB" sz="11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1851713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A330DCF0-3FD6-F149-5454-FBB8A095FBE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2989" b="8631"/>
          <a:stretch/>
        </p:blipFill>
        <p:spPr>
          <a:xfrm>
            <a:off x="3590819" y="3148938"/>
            <a:ext cx="224436" cy="44034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4FF304E-8274-ED30-223F-ABD674E461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9845" y="3182493"/>
            <a:ext cx="224436" cy="4067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5312FE7-9AF7-29C1-EF05-FEF32FCE3A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8165" y="3165458"/>
            <a:ext cx="221869" cy="4374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72F0D2B-F919-78D8-19DE-286D78C72C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4624" y="3172867"/>
            <a:ext cx="281853" cy="458011"/>
          </a:xfrm>
          <a:prstGeom prst="rect">
            <a:avLst/>
          </a:prstGeom>
        </p:spPr>
      </p:pic>
      <p:pic>
        <p:nvPicPr>
          <p:cNvPr id="1026" name="Picture 2" descr="Harry Potter and the Chamber of Secrets ...">
            <a:extLst>
              <a:ext uri="{FF2B5EF4-FFF2-40B4-BE49-F238E27FC236}">
                <a16:creationId xmlns:a16="http://schemas.microsoft.com/office/drawing/2014/main" id="{A06DED4E-FC1C-5456-C424-8853E76B8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034" y="2380628"/>
            <a:ext cx="438171" cy="67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Teacup: Amazon.co.uk: Young, Rebecca ...">
            <a:extLst>
              <a:ext uri="{FF2B5EF4-FFF2-40B4-BE49-F238E27FC236}">
                <a16:creationId xmlns:a16="http://schemas.microsoft.com/office/drawing/2014/main" id="{AE8A5040-7DF5-DC1C-6AA3-67059B051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590" y="2618136"/>
            <a:ext cx="796695" cy="89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520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08289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4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Sassoon Infant Std" panose="020B0503020103030203" pitchFamily="34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Sassoon Infant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6" name="Rectangle 15"/>
          <p:cNvSpPr/>
          <p:nvPr/>
        </p:nvSpPr>
        <p:spPr>
          <a:xfrm>
            <a:off x="0" y="1225550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Independence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43976"/>
              </p:ext>
            </p:extLst>
          </p:nvPr>
        </p:nvGraphicFramePr>
        <p:xfrm>
          <a:off x="32381" y="1753437"/>
          <a:ext cx="9825052" cy="50643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5052">
                  <a:extLst>
                    <a:ext uri="{9D8B030D-6E8A-4147-A177-3AD203B41FA5}">
                      <a16:colId xmlns:a16="http://schemas.microsoft.com/office/drawing/2014/main" val="646242865"/>
                    </a:ext>
                  </a:extLst>
                </a:gridCol>
              </a:tblGrid>
              <a:tr h="5064370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63989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190237"/>
              </p:ext>
            </p:extLst>
          </p:nvPr>
        </p:nvGraphicFramePr>
        <p:xfrm>
          <a:off x="48567" y="1753436"/>
          <a:ext cx="9808865" cy="5162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3506">
                  <a:extLst>
                    <a:ext uri="{9D8B030D-6E8A-4147-A177-3AD203B41FA5}">
                      <a16:colId xmlns:a16="http://schemas.microsoft.com/office/drawing/2014/main" val="840262766"/>
                    </a:ext>
                  </a:extLst>
                </a:gridCol>
                <a:gridCol w="2254691">
                  <a:extLst>
                    <a:ext uri="{9D8B030D-6E8A-4147-A177-3AD203B41FA5}">
                      <a16:colId xmlns:a16="http://schemas.microsoft.com/office/drawing/2014/main" val="2808527855"/>
                    </a:ext>
                  </a:extLst>
                </a:gridCol>
                <a:gridCol w="5050668">
                  <a:extLst>
                    <a:ext uri="{9D8B030D-6E8A-4147-A177-3AD203B41FA5}">
                      <a16:colId xmlns:a16="http://schemas.microsoft.com/office/drawing/2014/main" val="579569846"/>
                    </a:ext>
                  </a:extLst>
                </a:gridCol>
              </a:tblGrid>
              <a:tr h="26185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Topic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Big Question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Learning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0346369"/>
                  </a:ext>
                </a:extLst>
              </a:tr>
              <a:tr h="957888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Science – States of Matter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Can materials change state?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Compare and group materials together, according to whether they are solids, liquids or gases.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Observe that some materials change state when heated or cooled, and measure and research the temperature at which this happens in degrees Celsius.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Identify the part played by evaporation and condensation in the water cycle and associate the rate of evaporation with temperature.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48476"/>
                  </a:ext>
                </a:extLst>
              </a:tr>
              <a:tr h="479378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Geography – Water Cycle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How does the water cycle influence river systems?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Understand what is involved in the water cycle and what the key processes are.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Explain what a river system is.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Understand how water is used around the world.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644152"/>
                  </a:ext>
                </a:extLst>
              </a:tr>
              <a:tr h="540068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Computing- Media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Audio Media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Use search technologies effectively, appreciate how results are selected and ranked, and be discerning in evaluating digital content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Select, use and combine a variety of software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1227610"/>
                  </a:ext>
                </a:extLst>
              </a:tr>
              <a:tr h="42283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PSHE – Dreams and Goals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Dream and Goals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Understand how to plan and set new goals even after a disappointment.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Explain what it means to be resilient and to have a positive attitude.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979854"/>
                  </a:ext>
                </a:extLst>
              </a:tr>
              <a:tr h="75918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French – In the Classroom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E5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En </a:t>
                      </a:r>
                      <a:r>
                        <a:rPr lang="en-GB" sz="1000" dirty="0" err="1">
                          <a:latin typeface="Merriweather" panose="00000500000000000000" pitchFamily="2" charset="0"/>
                        </a:rPr>
                        <a:t>Classe</a:t>
                      </a:r>
                      <a:endParaRPr lang="en-GB" sz="10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Remember and recall 12 classroom objects with their indefinite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article/determiner.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Replace an indefinite article/determiner with a possessive adjective.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Say and write what they have and do not have in their pencil case.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0977946"/>
                  </a:ext>
                </a:extLst>
              </a:tr>
              <a:tr h="483696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PE – Gymnastics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Levels and Direction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Understand how we create sequences on apparatus that incorporate different levels and direction.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Understand what canon and unison are and apply them in a sequence.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347032"/>
                  </a:ext>
                </a:extLst>
              </a:tr>
              <a:tr h="57473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RE – Christianity and Humanism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What can we learn from religions about deciding what is right and wrong?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Know how Christians believe we should act when deciding what is right or wrong.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Know how Humanists believe we should act when deciding what is right or wrong.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804086"/>
                  </a:ext>
                </a:extLst>
              </a:tr>
              <a:tr h="57473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Music- Three Little Birds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Three Little Birds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Learn about music through the song Three Little Birds, using games, singing, pulse, rhythm, pitch and instruments.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Listen to, enjoy, and talk about other Reggae songs, and use what I hear to help me sing, play, improvise and compose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4850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6632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5581</TotalTime>
  <Words>712</Words>
  <Application>Microsoft Office PowerPoint</Application>
  <PresentationFormat>A4 Paper (210x297 mm)</PresentationFormat>
  <Paragraphs>125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Merriweather</vt:lpstr>
      <vt:lpstr>Sassoon Infant Std</vt:lpstr>
      <vt:lpstr>XCCW Joined 6a</vt:lpstr>
      <vt:lpstr>Office Theme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Thompson</dc:creator>
  <cp:lastModifiedBy>Laura Stace</cp:lastModifiedBy>
  <cp:revision>75</cp:revision>
  <dcterms:created xsi:type="dcterms:W3CDTF">2023-02-07T13:17:46Z</dcterms:created>
  <dcterms:modified xsi:type="dcterms:W3CDTF">2025-12-16T16:35:10Z</dcterms:modified>
</cp:coreProperties>
</file>