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4"/>
  </p:notesMasterIdLst>
  <p:sldIdLst>
    <p:sldId id="257" r:id="rId2"/>
    <p:sldId id="259" r:id="rId3"/>
  </p:sldIdLst>
  <p:sldSz cx="9906000" cy="6858000" type="A4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12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7C80"/>
    <a:srgbClr val="A366D0"/>
    <a:srgbClr val="6BCBF1"/>
    <a:srgbClr val="FF7453"/>
    <a:srgbClr val="9E5ECE"/>
    <a:srgbClr val="FF66FF"/>
    <a:srgbClr val="FF3300"/>
    <a:srgbClr val="20294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6996" autoAdjust="0"/>
    <p:restoredTop sz="95352" autoAdjust="0"/>
  </p:normalViewPr>
  <p:slideViewPr>
    <p:cSldViewPr snapToGrid="0">
      <p:cViewPr>
        <p:scale>
          <a:sx n="60" d="100"/>
          <a:sy n="60" d="100"/>
        </p:scale>
        <p:origin x="39" y="540"/>
      </p:cViewPr>
      <p:guideLst>
        <p:guide orient="horz" pos="2160"/>
        <p:guide pos="312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76A1B5D-B1DF-477A-A9FB-70C69C564B20}" type="datetimeFigureOut">
              <a:rPr lang="en-GB" smtClean="0"/>
              <a:t>17/12/2025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200150" y="1143000"/>
            <a:ext cx="44577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E7F0F5F-5A0C-46D9-A4E6-5BE34EF7540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1774155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E7F0F5F-5A0C-46D9-A4E6-5BE34EF7540C}" type="slidenum">
              <a:rPr lang="en-GB" smtClean="0"/>
              <a:t>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1973368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42950" y="1122363"/>
            <a:ext cx="84201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38250" y="3602038"/>
            <a:ext cx="74295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81B43A-2DB0-4306-B58C-9926EF9FF405}" type="datetimeFigureOut">
              <a:rPr lang="en-GB" smtClean="0"/>
              <a:t>17/12/2025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8C8199-D51F-48EC-9EC4-FC7A5CCFE9E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405924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81B43A-2DB0-4306-B58C-9926EF9FF405}" type="datetimeFigureOut">
              <a:rPr lang="en-GB" smtClean="0"/>
              <a:t>17/12/2025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8C8199-D51F-48EC-9EC4-FC7A5CCFE9E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1974750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5879" y="1709740"/>
            <a:ext cx="8543925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879" y="4589465"/>
            <a:ext cx="8543925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81B43A-2DB0-4306-B58C-9926EF9FF405}" type="datetimeFigureOut">
              <a:rPr lang="en-GB" smtClean="0"/>
              <a:t>17/12/2025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8C8199-D51F-48EC-9EC4-FC7A5CCFE9E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8396089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1038" y="1825625"/>
            <a:ext cx="421005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14913" y="1825625"/>
            <a:ext cx="421005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81B43A-2DB0-4306-B58C-9926EF9FF405}" type="datetimeFigureOut">
              <a:rPr lang="en-GB" smtClean="0"/>
              <a:t>17/12/2025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8C8199-D51F-48EC-9EC4-FC7A5CCFE9E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3131254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365127"/>
            <a:ext cx="8543925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2329" y="1681163"/>
            <a:ext cx="4190702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2329" y="2505075"/>
            <a:ext cx="4190702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14913" y="1681163"/>
            <a:ext cx="4211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14913" y="2505075"/>
            <a:ext cx="4211340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81B43A-2DB0-4306-B58C-9926EF9FF405}" type="datetimeFigureOut">
              <a:rPr lang="en-GB" smtClean="0"/>
              <a:t>17/12/2025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8C8199-D51F-48EC-9EC4-FC7A5CCFE9E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7131176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81B43A-2DB0-4306-B58C-9926EF9FF405}" type="datetimeFigureOut">
              <a:rPr lang="en-GB" smtClean="0"/>
              <a:t>17/12/2025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8C8199-D51F-48EC-9EC4-FC7A5CCFE9E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674894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81B43A-2DB0-4306-B58C-9926EF9FF405}" type="datetimeFigureOut">
              <a:rPr lang="en-GB" smtClean="0"/>
              <a:t>17/12/2025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8C8199-D51F-48EC-9EC4-FC7A5CCFE9E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318142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211340" y="987427"/>
            <a:ext cx="5014913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81B43A-2DB0-4306-B58C-9926EF9FF405}" type="datetimeFigureOut">
              <a:rPr lang="en-GB" smtClean="0"/>
              <a:t>17/12/2025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8C8199-D51F-48EC-9EC4-FC7A5CCFE9E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7585702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211340" y="987427"/>
            <a:ext cx="5014913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81B43A-2DB0-4306-B58C-9926EF9FF405}" type="datetimeFigureOut">
              <a:rPr lang="en-GB" smtClean="0"/>
              <a:t>17/12/2025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8C8199-D51F-48EC-9EC4-FC7A5CCFE9E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7310956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81B43A-2DB0-4306-B58C-9926EF9FF405}" type="datetimeFigureOut">
              <a:rPr lang="en-GB" smtClean="0"/>
              <a:t>17/12/2025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8C8199-D51F-48EC-9EC4-FC7A5CCFE9E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6382081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088982" y="365125"/>
            <a:ext cx="2135981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1038" y="365125"/>
            <a:ext cx="6284119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81B43A-2DB0-4306-B58C-9926EF9FF405}" type="datetimeFigureOut">
              <a:rPr lang="en-GB" smtClean="0"/>
              <a:t>17/12/2025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8C8199-D51F-48EC-9EC4-FC7A5CCFE9E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3015534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1038" y="365127"/>
            <a:ext cx="8543925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1038" y="1825625"/>
            <a:ext cx="8543925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81038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481B43A-2DB0-4306-B58C-9926EF9FF405}" type="datetimeFigureOut">
              <a:rPr lang="en-GB" smtClean="0"/>
              <a:t>17/12/2025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281363" y="6356352"/>
            <a:ext cx="334327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996113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18C8199-D51F-48EC-9EC4-FC7A5CCFE9E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2130313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3" name="Table 1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48994674"/>
              </p:ext>
            </p:extLst>
          </p:nvPr>
        </p:nvGraphicFramePr>
        <p:xfrm>
          <a:off x="1025380" y="-3846"/>
          <a:ext cx="8880620" cy="1109007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2198150">
                  <a:extLst>
                    <a:ext uri="{9D8B030D-6E8A-4147-A177-3AD203B41FA5}">
                      <a16:colId xmlns:a16="http://schemas.microsoft.com/office/drawing/2014/main" val="2792065934"/>
                    </a:ext>
                  </a:extLst>
                </a:gridCol>
                <a:gridCol w="762057">
                  <a:extLst>
                    <a:ext uri="{9D8B030D-6E8A-4147-A177-3AD203B41FA5}">
                      <a16:colId xmlns:a16="http://schemas.microsoft.com/office/drawing/2014/main" val="1044568834"/>
                    </a:ext>
                  </a:extLst>
                </a:gridCol>
                <a:gridCol w="1570107">
                  <a:extLst>
                    <a:ext uri="{9D8B030D-6E8A-4147-A177-3AD203B41FA5}">
                      <a16:colId xmlns:a16="http://schemas.microsoft.com/office/drawing/2014/main" val="2423559016"/>
                    </a:ext>
                  </a:extLst>
                </a:gridCol>
                <a:gridCol w="1390099">
                  <a:extLst>
                    <a:ext uri="{9D8B030D-6E8A-4147-A177-3AD203B41FA5}">
                      <a16:colId xmlns:a16="http://schemas.microsoft.com/office/drawing/2014/main" val="2093092353"/>
                    </a:ext>
                  </a:extLst>
                </a:gridCol>
                <a:gridCol w="824704">
                  <a:extLst>
                    <a:ext uri="{9D8B030D-6E8A-4147-A177-3AD203B41FA5}">
                      <a16:colId xmlns:a16="http://schemas.microsoft.com/office/drawing/2014/main" val="367049571"/>
                    </a:ext>
                  </a:extLst>
                </a:gridCol>
                <a:gridCol w="2135503">
                  <a:extLst>
                    <a:ext uri="{9D8B030D-6E8A-4147-A177-3AD203B41FA5}">
                      <a16:colId xmlns:a16="http://schemas.microsoft.com/office/drawing/2014/main" val="3916889540"/>
                    </a:ext>
                  </a:extLst>
                </a:gridCol>
              </a:tblGrid>
              <a:tr h="576753">
                <a:tc gridSpan="6"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3200" b="0" dirty="0">
                          <a:solidFill>
                            <a:srgbClr val="FFFFFF"/>
                          </a:solidFill>
                          <a:latin typeface="Merriweather" panose="00000500000000000000" pitchFamily="2" charset="0"/>
                          <a:ea typeface="Sassoon Infant Std" panose="020B0503020103030203" pitchFamily="34" charset="0"/>
                          <a:cs typeface="Sassoon Infant Std" panose="020B0503020103030203" pitchFamily="34" charset="0"/>
                        </a:rPr>
                        <a:t>Year 2 Term 3</a:t>
                      </a:r>
                      <a:endParaRPr lang="en-GB" sz="1100" b="0" dirty="0">
                        <a:latin typeface="Merriweather" panose="00000500000000000000" pitchFamily="2" charset="0"/>
                        <a:ea typeface="Calibri" panose="020F0502020204030204" pitchFamily="34" charset="0"/>
                      </a:endParaRPr>
                    </a:p>
                  </a:txBody>
                  <a:tcPr marL="55721" marR="55721" marT="0" marB="0" anchor="ctr">
                    <a:lnL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20294A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946986216"/>
                  </a:ext>
                </a:extLst>
              </a:tr>
              <a:tr h="319531">
                <a:tc gridSpan="2"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800" b="0" dirty="0">
                          <a:solidFill>
                            <a:schemeClr val="bg1"/>
                          </a:solidFill>
                          <a:effectLst/>
                          <a:latin typeface="Merriweather" panose="00000500000000000000" pitchFamily="2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Whole School</a:t>
                      </a:r>
                    </a:p>
                  </a:txBody>
                  <a:tcPr marL="55721" marR="55721" marT="0" marB="0" anchor="ctr">
                    <a:lnL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6ECAEF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800" b="0" dirty="0">
                          <a:solidFill>
                            <a:schemeClr val="bg1"/>
                          </a:solidFill>
                          <a:effectLst/>
                          <a:latin typeface="Merriweather" panose="00000500000000000000" pitchFamily="2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Whole Child</a:t>
                      </a:r>
                    </a:p>
                  </a:txBody>
                  <a:tcPr marL="55721" marR="55721" marT="0" marB="0" anchor="ctr">
                    <a:lnL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6ECAEF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800" b="0" dirty="0">
                          <a:solidFill>
                            <a:schemeClr val="bg1"/>
                          </a:solidFill>
                          <a:effectLst/>
                          <a:latin typeface="Merriweather" panose="00000500000000000000" pitchFamily="2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Whole Hearted</a:t>
                      </a:r>
                    </a:p>
                  </a:txBody>
                  <a:tcPr marL="55721" marR="55721" marT="0" marB="0" anchor="ctr">
                    <a:lnL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6ECAEF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050752487"/>
                  </a:ext>
                </a:extLst>
              </a:tr>
              <a:tr h="212723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100" b="0" dirty="0">
                          <a:solidFill>
                            <a:schemeClr val="bg1"/>
                          </a:solidFill>
                          <a:effectLst/>
                          <a:latin typeface="Merriweather" panose="00000500000000000000" pitchFamily="2" charset="0"/>
                        </a:rPr>
                        <a:t>Identity &amp; Diversity</a:t>
                      </a:r>
                      <a:endParaRPr lang="en-GB" sz="1100" b="0" dirty="0">
                        <a:solidFill>
                          <a:schemeClr val="bg1"/>
                        </a:solidFill>
                        <a:effectLst/>
                        <a:latin typeface="Merriweather" panose="00000500000000000000" pitchFamily="2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5721" marR="55721" marT="0" marB="0" anchor="ctr">
                    <a:lnL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100" b="0" dirty="0">
                          <a:solidFill>
                            <a:schemeClr val="bg1"/>
                          </a:solidFill>
                          <a:effectLst/>
                          <a:latin typeface="Merriweather" panose="00000500000000000000" pitchFamily="2" charset="0"/>
                        </a:rPr>
                        <a:t>Curiosity</a:t>
                      </a:r>
                      <a:endParaRPr lang="en-GB" sz="1100" b="0" dirty="0">
                        <a:solidFill>
                          <a:schemeClr val="bg1"/>
                        </a:solidFill>
                        <a:effectLst/>
                        <a:latin typeface="Merriweather" panose="00000500000000000000" pitchFamily="2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5721" marR="55721" marT="0" marB="0" anchor="ctr">
                    <a:lnL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100" b="0" dirty="0">
                          <a:solidFill>
                            <a:schemeClr val="bg1"/>
                          </a:solidFill>
                          <a:effectLst/>
                          <a:latin typeface="Merriweather" panose="00000500000000000000" pitchFamily="2" charset="0"/>
                        </a:rPr>
                        <a:t>Life Skills</a:t>
                      </a:r>
                      <a:endParaRPr lang="en-GB" sz="1100" b="0" dirty="0">
                        <a:solidFill>
                          <a:schemeClr val="bg1"/>
                        </a:solidFill>
                        <a:effectLst/>
                        <a:latin typeface="Merriweather" panose="00000500000000000000" pitchFamily="2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5721" marR="55721" marT="0" marB="0" anchor="ctr">
                    <a:lnL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70C0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100" b="0" dirty="0">
                          <a:solidFill>
                            <a:schemeClr val="bg1"/>
                          </a:solidFill>
                          <a:effectLst/>
                          <a:latin typeface="Merriweather" panose="00000500000000000000" pitchFamily="2" charset="0"/>
                        </a:rPr>
                        <a:t>Environment</a:t>
                      </a:r>
                      <a:endParaRPr lang="en-GB" sz="1100" b="0" dirty="0">
                        <a:solidFill>
                          <a:schemeClr val="bg1"/>
                        </a:solidFill>
                        <a:effectLst/>
                        <a:latin typeface="Merriweather" panose="00000500000000000000" pitchFamily="2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5721" marR="55721" marT="0" marB="0" anchor="ctr">
                    <a:lnL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745056987"/>
                  </a:ext>
                </a:extLst>
              </a:tr>
            </a:tbl>
          </a:graphicData>
        </a:graphic>
      </p:graphicFrame>
      <p:pic>
        <p:nvPicPr>
          <p:cNvPr id="14" name="Picture 13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6935"/>
          <a:stretch/>
        </p:blipFill>
        <p:spPr>
          <a:xfrm>
            <a:off x="32383" y="13952"/>
            <a:ext cx="1016000" cy="1091209"/>
          </a:xfrm>
          <a:prstGeom prst="rect">
            <a:avLst/>
          </a:prstGeom>
          <a:ln w="28575">
            <a:solidFill>
              <a:schemeClr val="bg1"/>
            </a:solidFill>
          </a:ln>
        </p:spPr>
      </p:pic>
      <p:sp>
        <p:nvSpPr>
          <p:cNvPr id="16" name="Rectangle 15"/>
          <p:cNvSpPr/>
          <p:nvPr/>
        </p:nvSpPr>
        <p:spPr>
          <a:xfrm>
            <a:off x="0" y="1225550"/>
            <a:ext cx="9906000" cy="482600"/>
          </a:xfrm>
          <a:prstGeom prst="rect">
            <a:avLst/>
          </a:prstGeom>
          <a:solidFill>
            <a:srgbClr val="6ECAE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dirty="0">
                <a:solidFill>
                  <a:schemeClr val="bg1"/>
                </a:solidFill>
                <a:latin typeface="Merriweather" panose="00000500000000000000" pitchFamily="2" charset="0"/>
              </a:rPr>
              <a:t>Our school value this term is: Independence </a:t>
            </a:r>
            <a:endParaRPr lang="en-GB" b="1" u="sng" dirty="0">
              <a:solidFill>
                <a:schemeClr val="bg1"/>
              </a:solidFill>
              <a:latin typeface="Merriweather" panose="00000500000000000000" pitchFamily="2" charset="0"/>
            </a:endParaRPr>
          </a:p>
        </p:txBody>
      </p:sp>
      <p:graphicFrame>
        <p:nvGraphicFramePr>
          <p:cNvPr id="3" name="Table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085479784"/>
              </p:ext>
            </p:extLst>
          </p:nvPr>
        </p:nvGraphicFramePr>
        <p:xfrm>
          <a:off x="227181" y="1813116"/>
          <a:ext cx="5639748" cy="4796838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431641">
                  <a:extLst>
                    <a:ext uri="{9D8B030D-6E8A-4147-A177-3AD203B41FA5}">
                      <a16:colId xmlns:a16="http://schemas.microsoft.com/office/drawing/2014/main" val="2488064577"/>
                    </a:ext>
                  </a:extLst>
                </a:gridCol>
                <a:gridCol w="2453833">
                  <a:extLst>
                    <a:ext uri="{9D8B030D-6E8A-4147-A177-3AD203B41FA5}">
                      <a16:colId xmlns:a16="http://schemas.microsoft.com/office/drawing/2014/main" val="3045510805"/>
                    </a:ext>
                  </a:extLst>
                </a:gridCol>
                <a:gridCol w="2754274">
                  <a:extLst>
                    <a:ext uri="{9D8B030D-6E8A-4147-A177-3AD203B41FA5}">
                      <a16:colId xmlns:a16="http://schemas.microsoft.com/office/drawing/2014/main" val="1171806605"/>
                    </a:ext>
                  </a:extLst>
                </a:gridCol>
              </a:tblGrid>
              <a:tr h="345178">
                <a:tc>
                  <a:txBody>
                    <a:bodyPr/>
                    <a:lstStyle/>
                    <a:p>
                      <a:pPr algn="ctr"/>
                      <a:endParaRPr lang="en-GB" sz="1400" dirty="0">
                        <a:solidFill>
                          <a:schemeClr val="bg1"/>
                        </a:solidFill>
                        <a:latin typeface="Merriweather" panose="00000500000000000000" pitchFamily="2" charset="0"/>
                      </a:endParaRPr>
                    </a:p>
                  </a:txBody>
                  <a:tcPr>
                    <a:solidFill>
                      <a:srgbClr val="20294A"/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lang="en-GB" sz="1400" dirty="0">
                          <a:solidFill>
                            <a:schemeClr val="bg1"/>
                          </a:solidFill>
                          <a:latin typeface="Merriweather" panose="00000500000000000000" pitchFamily="2" charset="0"/>
                        </a:rPr>
                        <a:t>English</a:t>
                      </a:r>
                    </a:p>
                  </a:txBody>
                  <a:tcPr>
                    <a:solidFill>
                      <a:srgbClr val="20294A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en-GB" sz="1600" dirty="0">
                        <a:latin typeface="Sassoon Infant Std" panose="020B0503020103030203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523738723"/>
                  </a:ext>
                </a:extLst>
              </a:tr>
              <a:tr h="345178">
                <a:tc>
                  <a:txBody>
                    <a:bodyPr/>
                    <a:lstStyle/>
                    <a:p>
                      <a:pPr algn="ctr"/>
                      <a:endParaRPr lang="en-GB" sz="1100" dirty="0">
                        <a:latin typeface="Merriweather" panose="00000500000000000000" pitchFamily="2" charset="0"/>
                      </a:endParaRPr>
                    </a:p>
                  </a:txBody>
                  <a:tcPr>
                    <a:solidFill>
                      <a:srgbClr val="6BCBF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200" dirty="0">
                          <a:latin typeface="Merriweather" panose="00000500000000000000" pitchFamily="2" charset="0"/>
                        </a:rPr>
                        <a:t>Writing</a:t>
                      </a:r>
                    </a:p>
                  </a:txBody>
                  <a:tcPr>
                    <a:solidFill>
                      <a:srgbClr val="6BCBF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dirty="0">
                          <a:latin typeface="Merriweather" panose="00000500000000000000" pitchFamily="2" charset="0"/>
                        </a:rPr>
                        <a:t>Reading</a:t>
                      </a:r>
                    </a:p>
                  </a:txBody>
                  <a:tcPr>
                    <a:solidFill>
                      <a:srgbClr val="6BCBF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107832059"/>
                  </a:ext>
                </a:extLst>
              </a:tr>
              <a:tr h="1329619">
                <a:tc>
                  <a:txBody>
                    <a:bodyPr/>
                    <a:lstStyle/>
                    <a:p>
                      <a:pPr algn="ctr"/>
                      <a:r>
                        <a:rPr lang="en-GB" sz="1600" dirty="0">
                          <a:latin typeface="Merriweather" panose="00000500000000000000" pitchFamily="2" charset="0"/>
                        </a:rPr>
                        <a:t>Key Texts</a:t>
                      </a:r>
                    </a:p>
                  </a:txBody>
                  <a:tcPr vert="vert270" anchor="ctr">
                    <a:solidFill>
                      <a:srgbClr val="6BCBF1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GB" sz="1200" dirty="0">
                          <a:latin typeface="Merriweather" panose="00000500000000000000" pitchFamily="2" charset="0"/>
                        </a:rPr>
                        <a:t>Winter’s Child,</a:t>
                      </a:r>
                    </a:p>
                    <a:p>
                      <a:pPr algn="r"/>
                      <a:r>
                        <a:rPr lang="en-GB" sz="1050" dirty="0">
                          <a:latin typeface="Merriweather" panose="00000500000000000000" pitchFamily="2" charset="0"/>
                        </a:rPr>
                        <a:t>Angela McAllister</a:t>
                      </a:r>
                      <a:endParaRPr lang="en-GB" sz="1000" dirty="0">
                        <a:latin typeface="Merriweather" panose="00000500000000000000" pitchFamily="2" charset="0"/>
                      </a:endParaRPr>
                    </a:p>
                    <a:p>
                      <a:pPr algn="r"/>
                      <a:endParaRPr lang="en-GB" sz="1200" dirty="0">
                        <a:latin typeface="Merriweather" panose="00000500000000000000" pitchFamily="2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en-GB" sz="1100" dirty="0">
                          <a:latin typeface="Merriweather" panose="00000500000000000000" pitchFamily="2" charset="0"/>
                        </a:rPr>
                        <a:t>The Woodcutter and</a:t>
                      </a:r>
                    </a:p>
                    <a:p>
                      <a:pPr algn="r"/>
                      <a:r>
                        <a:rPr lang="en-GB" sz="1100" dirty="0">
                          <a:latin typeface="Merriweather" panose="00000500000000000000" pitchFamily="2" charset="0"/>
                        </a:rPr>
                        <a:t> the Snow </a:t>
                      </a:r>
                      <a:r>
                        <a:rPr lang="en-GB" sz="1200" dirty="0">
                          <a:latin typeface="Merriweather" panose="00000500000000000000" pitchFamily="2" charset="0"/>
                        </a:rPr>
                        <a:t>Prince,</a:t>
                      </a:r>
                    </a:p>
                    <a:p>
                      <a:pPr algn="r"/>
                      <a:r>
                        <a:rPr lang="en-GB" sz="1100" dirty="0">
                          <a:latin typeface="Merriweather" panose="00000500000000000000" pitchFamily="2" charset="0"/>
                        </a:rPr>
                        <a:t>Ian Eagleton</a:t>
                      </a:r>
                      <a:endParaRPr lang="en-GB" sz="1050" dirty="0">
                        <a:latin typeface="Merriweather" panose="00000500000000000000" pitchFamily="2" charset="0"/>
                      </a:endParaRPr>
                    </a:p>
                    <a:p>
                      <a:pPr algn="ctr"/>
                      <a:endParaRPr lang="en-GB" sz="1400" dirty="0">
                        <a:latin typeface="Merriweather" panose="00000500000000000000" pitchFamily="2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093705785"/>
                  </a:ext>
                </a:extLst>
              </a:tr>
              <a:tr h="128868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dirty="0">
                          <a:latin typeface="Merriweather" panose="00000500000000000000" pitchFamily="2" charset="0"/>
                        </a:rPr>
                        <a:t>Curriculum Objectives</a:t>
                      </a:r>
                    </a:p>
                  </a:txBody>
                  <a:tcPr vert="vert270" anchor="ctr">
                    <a:solidFill>
                      <a:srgbClr val="6BCBF1"/>
                    </a:solidFill>
                  </a:tcPr>
                </a:tc>
                <a:tc>
                  <a:txBody>
                    <a:bodyPr/>
                    <a:lstStyle/>
                    <a:p>
                      <a:pPr marL="171450" indent="-171450" algn="l">
                        <a:buFont typeface="Arial" panose="020B0604020202020204" pitchFamily="34" charset="0"/>
                        <a:buChar char="•"/>
                      </a:pPr>
                      <a:r>
                        <a:rPr lang="en-GB" sz="1050" dirty="0">
                          <a:latin typeface="Merriweather" panose="00000500000000000000" pitchFamily="2" charset="0"/>
                        </a:rPr>
                        <a:t>Expanded noun phrases – </a:t>
                      </a:r>
                      <a:r>
                        <a:rPr lang="en-GB" sz="900" dirty="0">
                          <a:latin typeface="Merriweather" panose="00000500000000000000" pitchFamily="2" charset="0"/>
                        </a:rPr>
                        <a:t>two adjectives and a comma</a:t>
                      </a:r>
                    </a:p>
                    <a:p>
                      <a:pPr marL="171450" indent="-171450" algn="l">
                        <a:buFont typeface="Arial" panose="020B0604020202020204" pitchFamily="34" charset="0"/>
                        <a:buChar char="•"/>
                      </a:pPr>
                      <a:r>
                        <a:rPr lang="en-GB" sz="1050" dirty="0">
                          <a:latin typeface="Merriweather" panose="00000500000000000000" pitchFamily="2" charset="0"/>
                        </a:rPr>
                        <a:t>Commas in a list </a:t>
                      </a:r>
                      <a:r>
                        <a:rPr lang="en-GB" sz="900" dirty="0">
                          <a:latin typeface="Merriweather" panose="00000500000000000000" pitchFamily="2" charset="0"/>
                        </a:rPr>
                        <a:t>(power of 3)</a:t>
                      </a:r>
                      <a:endParaRPr lang="en-GB" sz="1050" dirty="0">
                        <a:latin typeface="Merriweather" panose="00000500000000000000" pitchFamily="2" charset="0"/>
                      </a:endParaRPr>
                    </a:p>
                    <a:p>
                      <a:pPr marL="171450" indent="-171450" algn="l">
                        <a:buFont typeface="Arial" panose="020B0604020202020204" pitchFamily="34" charset="0"/>
                        <a:buChar char="•"/>
                      </a:pPr>
                      <a:r>
                        <a:rPr lang="en-GB" sz="1050" dirty="0">
                          <a:latin typeface="Merriweather" panose="00000500000000000000" pitchFamily="2" charset="0"/>
                        </a:rPr>
                        <a:t>Conjunctions for time </a:t>
                      </a:r>
                      <a:r>
                        <a:rPr lang="en-GB" sz="900" dirty="0">
                          <a:latin typeface="Merriweather" panose="00000500000000000000" pitchFamily="2" charset="0"/>
                        </a:rPr>
                        <a:t>(when)</a:t>
                      </a:r>
                    </a:p>
                    <a:p>
                      <a:pPr marL="171450" indent="-171450" algn="l">
                        <a:buFont typeface="Arial" panose="020B0604020202020204" pitchFamily="34" charset="0"/>
                        <a:buChar char="•"/>
                      </a:pPr>
                      <a:r>
                        <a:rPr lang="en-GB" sz="1050" dirty="0">
                          <a:latin typeface="Merriweather" panose="00000500000000000000" pitchFamily="2" charset="0"/>
                        </a:rPr>
                        <a:t>Apostrophes for possession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171450" marR="0" lvl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n-US" sz="1050" dirty="0">
                          <a:latin typeface="Merriweather" panose="00000500000000000000" pitchFamily="2" charset="0"/>
                        </a:rPr>
                        <a:t>Make simple predictions</a:t>
                      </a:r>
                    </a:p>
                    <a:p>
                      <a:pPr marL="171450" marR="0" lvl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n-US" sz="1050" dirty="0">
                          <a:latin typeface="Merriweather" panose="00000500000000000000" pitchFamily="2" charset="0"/>
                        </a:rPr>
                        <a:t>Infer character emotions </a:t>
                      </a:r>
                    </a:p>
                    <a:p>
                      <a:pPr marL="171450" marR="0" lvl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n-US" sz="1050" dirty="0">
                          <a:latin typeface="Merriweather" panose="00000500000000000000" pitchFamily="2" charset="0"/>
                        </a:rPr>
                        <a:t>Continue answering comprehension questions</a:t>
                      </a:r>
                    </a:p>
                    <a:p>
                      <a:pPr marL="171450" indent="-171450" algn="l">
                        <a:buFont typeface="Arial" panose="020B0604020202020204" pitchFamily="34" charset="0"/>
                        <a:buChar char="•"/>
                      </a:pPr>
                      <a:r>
                        <a:rPr lang="en-GB" sz="1050" dirty="0">
                          <a:latin typeface="Merriweather" panose="00000500000000000000" pitchFamily="2" charset="0"/>
                        </a:rPr>
                        <a:t>Summarise the text 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331552171"/>
                  </a:ext>
                </a:extLst>
              </a:tr>
              <a:tr h="345178">
                <a:tc rowSpan="2">
                  <a:txBody>
                    <a:bodyPr/>
                    <a:lstStyle/>
                    <a:p>
                      <a:pPr algn="ctr"/>
                      <a:r>
                        <a:rPr lang="en-GB" sz="1400" dirty="0">
                          <a:latin typeface="Merriweather" panose="00000500000000000000" pitchFamily="2" charset="0"/>
                        </a:rPr>
                        <a:t>Writing Outcomes</a:t>
                      </a:r>
                    </a:p>
                  </a:txBody>
                  <a:tcPr vert="vert270" anchor="ctr">
                    <a:solidFill>
                      <a:srgbClr val="6BCBF1"/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l"/>
                      <a:r>
                        <a:rPr lang="en-GB" sz="1050" b="1" u="sng" dirty="0">
                          <a:latin typeface="Merriweather" panose="00000500000000000000" pitchFamily="2" charset="0"/>
                        </a:rPr>
                        <a:t>Narrative – Writing a sequel </a:t>
                      </a:r>
                    </a:p>
                    <a:p>
                      <a:pPr algn="l"/>
                      <a:r>
                        <a:rPr lang="en-US" sz="1050" b="0" u="none" dirty="0">
                          <a:latin typeface="Merriweather" panose="00000500000000000000" pitchFamily="2" charset="0"/>
                        </a:rPr>
                        <a:t>Writing a sequel called ‘Spring’s Child’ based on the original</a:t>
                      </a:r>
                    </a:p>
                    <a:p>
                      <a:pPr algn="l"/>
                      <a:endParaRPr lang="en-GB" sz="1050" b="0" u="none" dirty="0">
                        <a:latin typeface="Merriweather" panose="00000500000000000000" pitchFamily="2" charset="0"/>
                      </a:endParaRPr>
                    </a:p>
                    <a:p>
                      <a:pPr algn="l"/>
                      <a:r>
                        <a:rPr lang="en-GB" sz="1000" b="1" u="sng" dirty="0">
                          <a:latin typeface="Merriweather" panose="00000500000000000000" pitchFamily="2" charset="0"/>
                        </a:rPr>
                        <a:t>Non-fiction - Writing to persuade</a:t>
                      </a:r>
                    </a:p>
                    <a:p>
                      <a:pPr algn="l"/>
                      <a:r>
                        <a:rPr lang="en-GB" sz="1050" b="0" u="none" dirty="0">
                          <a:latin typeface="Merriweather" panose="00000500000000000000" pitchFamily="2" charset="0"/>
                        </a:rPr>
                        <a:t>Creating a persuasive poster to visit a winter wonderland in Hambrook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dirty="0">
                          <a:latin typeface="Merriweather" panose="00000500000000000000" pitchFamily="2" charset="0"/>
                        </a:rPr>
                        <a:t>Spelling</a:t>
                      </a:r>
                      <a:endParaRPr lang="en-GB" sz="1100" dirty="0">
                        <a:latin typeface="Merriweather" panose="00000500000000000000" pitchFamily="2" charset="0"/>
                      </a:endParaRPr>
                    </a:p>
                  </a:txBody>
                  <a:tcPr>
                    <a:solidFill>
                      <a:srgbClr val="6BCBF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672722754"/>
                  </a:ext>
                </a:extLst>
              </a:tr>
              <a:tr h="867260"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en-GB" sz="1000" dirty="0">
                          <a:latin typeface="Merriweather" panose="00000500000000000000" pitchFamily="2" charset="0"/>
                        </a:rPr>
                        <a:t>The ‘g’ sound spelt –</a:t>
                      </a:r>
                      <a:r>
                        <a:rPr lang="en-GB" sz="1000" dirty="0" err="1">
                          <a:latin typeface="Merriweather" panose="00000500000000000000" pitchFamily="2" charset="0"/>
                        </a:rPr>
                        <a:t>dge</a:t>
                      </a:r>
                      <a:r>
                        <a:rPr lang="en-GB" sz="1000" dirty="0">
                          <a:latin typeface="Merriweather" panose="00000500000000000000" pitchFamily="2" charset="0"/>
                        </a:rPr>
                        <a:t>, -</a:t>
                      </a:r>
                      <a:r>
                        <a:rPr lang="en-GB" sz="1000" dirty="0" err="1">
                          <a:latin typeface="Merriweather" panose="00000500000000000000" pitchFamily="2" charset="0"/>
                        </a:rPr>
                        <a:t>ge</a:t>
                      </a:r>
                      <a:r>
                        <a:rPr lang="en-GB" sz="1000" dirty="0">
                          <a:latin typeface="Merriweather" panose="00000500000000000000" pitchFamily="2" charset="0"/>
                        </a:rPr>
                        <a:t> and g</a:t>
                      </a:r>
                    </a:p>
                    <a:p>
                      <a:pPr algn="l"/>
                      <a:endParaRPr lang="en-GB" sz="1000" dirty="0">
                        <a:latin typeface="Merriweather" panose="00000500000000000000" pitchFamily="2" charset="0"/>
                      </a:endParaRPr>
                    </a:p>
                    <a:p>
                      <a:pPr algn="l"/>
                      <a:r>
                        <a:rPr lang="en-GB" sz="1000" dirty="0">
                          <a:latin typeface="Merriweather" panose="00000500000000000000" pitchFamily="2" charset="0"/>
                        </a:rPr>
                        <a:t>The /c/ sound spelt –ck</a:t>
                      </a:r>
                    </a:p>
                    <a:p>
                      <a:pPr algn="l"/>
                      <a:endParaRPr lang="en-GB" sz="1000" dirty="0">
                        <a:latin typeface="Merriweather" panose="00000500000000000000" pitchFamily="2" charset="0"/>
                      </a:endParaRPr>
                    </a:p>
                    <a:p>
                      <a:pPr algn="l"/>
                      <a:r>
                        <a:rPr lang="en-GB" sz="1000" dirty="0">
                          <a:latin typeface="Merriweather" panose="00000500000000000000" pitchFamily="2" charset="0"/>
                        </a:rPr>
                        <a:t>The /r/ sound spelt /</a:t>
                      </a:r>
                      <a:r>
                        <a:rPr lang="en-GB" sz="1000" dirty="0" err="1">
                          <a:latin typeface="Merriweather" panose="00000500000000000000" pitchFamily="2" charset="0"/>
                        </a:rPr>
                        <a:t>wr</a:t>
                      </a:r>
                      <a:r>
                        <a:rPr lang="en-GB" sz="1000" dirty="0">
                          <a:latin typeface="Merriweather" panose="00000500000000000000" pitchFamily="2" charset="0"/>
                        </a:rPr>
                        <a:t>/</a:t>
                      </a:r>
                    </a:p>
                    <a:p>
                      <a:pPr algn="l"/>
                      <a:endParaRPr lang="en-GB" sz="1000" dirty="0">
                        <a:latin typeface="Merriweather" panose="00000500000000000000" pitchFamily="2" charset="0"/>
                      </a:endParaRPr>
                    </a:p>
                    <a:p>
                      <a:pPr algn="l"/>
                      <a:r>
                        <a:rPr lang="en-GB" sz="900" dirty="0">
                          <a:latin typeface="Merriweather" panose="00000500000000000000" pitchFamily="2" charset="0"/>
                        </a:rPr>
                        <a:t>Doubling the consonant after a short vowel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701125338"/>
                  </a:ext>
                </a:extLst>
              </a:tr>
            </a:tbl>
          </a:graphicData>
        </a:graphic>
      </p:graphicFrame>
      <p:graphicFrame>
        <p:nvGraphicFramePr>
          <p:cNvPr id="22" name="Table 2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40504091"/>
              </p:ext>
            </p:extLst>
          </p:nvPr>
        </p:nvGraphicFramePr>
        <p:xfrm>
          <a:off x="5948447" y="1813116"/>
          <a:ext cx="3795916" cy="4747765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329807">
                  <a:extLst>
                    <a:ext uri="{9D8B030D-6E8A-4147-A177-3AD203B41FA5}">
                      <a16:colId xmlns:a16="http://schemas.microsoft.com/office/drawing/2014/main" val="2018371050"/>
                    </a:ext>
                  </a:extLst>
                </a:gridCol>
                <a:gridCol w="2466109">
                  <a:extLst>
                    <a:ext uri="{9D8B030D-6E8A-4147-A177-3AD203B41FA5}">
                      <a16:colId xmlns:a16="http://schemas.microsoft.com/office/drawing/2014/main" val="3045510805"/>
                    </a:ext>
                  </a:extLst>
                </a:gridCol>
              </a:tblGrid>
              <a:tr h="295548">
                <a:tc gridSpan="2">
                  <a:txBody>
                    <a:bodyPr/>
                    <a:lstStyle/>
                    <a:p>
                      <a:pPr algn="ctr"/>
                      <a:r>
                        <a:rPr lang="en-GB" sz="1400" dirty="0">
                          <a:solidFill>
                            <a:schemeClr val="bg1"/>
                          </a:solidFill>
                          <a:latin typeface="Merriweather" panose="00000500000000000000" pitchFamily="2" charset="0"/>
                        </a:rPr>
                        <a:t>Maths</a:t>
                      </a:r>
                    </a:p>
                  </a:txBody>
                  <a:tcPr>
                    <a:solidFill>
                      <a:srgbClr val="20294A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en-GB" sz="1400" dirty="0">
                        <a:solidFill>
                          <a:schemeClr val="bg1"/>
                        </a:solidFill>
                        <a:latin typeface="Sassoon Infant Std" panose="020B0503020103030203" pitchFamily="34" charset="0"/>
                      </a:endParaRPr>
                    </a:p>
                  </a:txBody>
                  <a:tcPr>
                    <a:solidFill>
                      <a:srgbClr val="20294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523738723"/>
                  </a:ext>
                </a:extLst>
              </a:tr>
              <a:tr h="874984">
                <a:tc>
                  <a:txBody>
                    <a:bodyPr/>
                    <a:lstStyle/>
                    <a:p>
                      <a:pPr algn="ctr"/>
                      <a:r>
                        <a:rPr lang="en-GB" sz="1000" u="none" dirty="0">
                          <a:latin typeface="Merriweather" panose="00000500000000000000" pitchFamily="2" charset="0"/>
                        </a:rPr>
                        <a:t>Shape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050" dirty="0">
                          <a:latin typeface="Merriweather" panose="00000500000000000000" pitchFamily="2" charset="0"/>
                        </a:rPr>
                        <a:t>Identify the properties of 3D shapes</a:t>
                      </a:r>
                    </a:p>
                    <a:p>
                      <a:pPr algn="ctr"/>
                      <a:endParaRPr lang="en-GB" sz="1050" dirty="0">
                        <a:latin typeface="Merriweather" panose="00000500000000000000" pitchFamily="2" charset="0"/>
                      </a:endParaRPr>
                    </a:p>
                    <a:p>
                      <a:pPr algn="ctr"/>
                      <a:r>
                        <a:rPr lang="en-GB" sz="1050" dirty="0">
                          <a:latin typeface="Merriweather" panose="00000500000000000000" pitchFamily="2" charset="0"/>
                        </a:rPr>
                        <a:t>Sort 3D shapes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730885478"/>
                  </a:ext>
                </a:extLst>
              </a:tr>
              <a:tr h="1698831">
                <a:tc>
                  <a:txBody>
                    <a:bodyPr/>
                    <a:lstStyle/>
                    <a:p>
                      <a:pPr algn="ctr"/>
                      <a:r>
                        <a:rPr lang="en-GB" sz="1000" u="none" dirty="0">
                          <a:latin typeface="Merriweather" panose="00000500000000000000" pitchFamily="2" charset="0"/>
                        </a:rPr>
                        <a:t>Measurement: </a:t>
                      </a:r>
                      <a:r>
                        <a:rPr lang="en-GB" sz="1050" u="none" dirty="0">
                          <a:latin typeface="Merriweather" panose="00000500000000000000" pitchFamily="2" charset="0"/>
                        </a:rPr>
                        <a:t>Money</a:t>
                      </a:r>
                      <a:r>
                        <a:rPr lang="en-GB" sz="1200" u="none" dirty="0">
                          <a:latin typeface="Merriweather" panose="00000500000000000000" pitchFamily="2" charset="0"/>
                        </a:rPr>
                        <a:t> </a:t>
                      </a:r>
                      <a:endParaRPr lang="en-GB" sz="1000" u="none" dirty="0">
                        <a:latin typeface="Merriweather" panose="00000500000000000000" pitchFamily="2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050" dirty="0">
                          <a:latin typeface="Merriweather" panose="00000500000000000000" pitchFamily="2" charset="0"/>
                        </a:rPr>
                        <a:t>Identifying coins</a:t>
                      </a:r>
                    </a:p>
                    <a:p>
                      <a:pPr algn="ctr"/>
                      <a:endParaRPr lang="en-GB" sz="1050" dirty="0">
                        <a:latin typeface="Merriweather" panose="00000500000000000000" pitchFamily="2" charset="0"/>
                      </a:endParaRPr>
                    </a:p>
                    <a:p>
                      <a:pPr algn="ctr"/>
                      <a:r>
                        <a:rPr lang="en-GB" sz="1050" dirty="0">
                          <a:latin typeface="Merriweather" panose="00000500000000000000" pitchFamily="2" charset="0"/>
                        </a:rPr>
                        <a:t>Adding amounts</a:t>
                      </a:r>
                    </a:p>
                    <a:p>
                      <a:pPr algn="ctr"/>
                      <a:endParaRPr lang="en-GB" sz="1050" dirty="0">
                        <a:latin typeface="Merriweather" panose="00000500000000000000" pitchFamily="2" charset="0"/>
                      </a:endParaRPr>
                    </a:p>
                    <a:p>
                      <a:pPr algn="ctr"/>
                      <a:r>
                        <a:rPr lang="en-GB" sz="1050" dirty="0">
                          <a:latin typeface="Merriweather" panose="00000500000000000000" pitchFamily="2" charset="0"/>
                        </a:rPr>
                        <a:t>Finding coins of the same amount </a:t>
                      </a:r>
                    </a:p>
                    <a:p>
                      <a:pPr algn="ctr"/>
                      <a:endParaRPr lang="en-GB" sz="1050" dirty="0">
                        <a:latin typeface="Merriweather" panose="00000500000000000000" pitchFamily="2" charset="0"/>
                      </a:endParaRPr>
                    </a:p>
                    <a:p>
                      <a:pPr algn="ctr"/>
                      <a:r>
                        <a:rPr lang="en-GB" sz="1050" dirty="0">
                          <a:latin typeface="Merriweather" panose="00000500000000000000" pitchFamily="2" charset="0"/>
                        </a:rPr>
                        <a:t>Finding change </a:t>
                      </a:r>
                    </a:p>
                    <a:p>
                      <a:pPr algn="ctr"/>
                      <a:endParaRPr lang="en-GB" sz="1050" dirty="0">
                        <a:latin typeface="Merriweather" panose="00000500000000000000" pitchFamily="2" charset="0"/>
                      </a:endParaRPr>
                    </a:p>
                    <a:p>
                      <a:pPr algn="ctr"/>
                      <a:r>
                        <a:rPr lang="en-GB" sz="1050" dirty="0">
                          <a:latin typeface="Merriweather" panose="00000500000000000000" pitchFamily="2" charset="0"/>
                        </a:rPr>
                        <a:t>Problem solving 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093705785"/>
                  </a:ext>
                </a:extLst>
              </a:tr>
              <a:tr h="1869150">
                <a:tc>
                  <a:txBody>
                    <a:bodyPr/>
                    <a:lstStyle/>
                    <a:p>
                      <a:pPr algn="ctr"/>
                      <a:r>
                        <a:rPr lang="en-GB" sz="1050" u="none" dirty="0">
                          <a:latin typeface="Merriweather" panose="00000500000000000000" pitchFamily="2" charset="0"/>
                        </a:rPr>
                        <a:t>Multiplication and division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050" dirty="0">
                          <a:latin typeface="Merriweather" panose="00000500000000000000" pitchFamily="2" charset="0"/>
                        </a:rPr>
                        <a:t>Facts for the 2, 5 and 10 times tables </a:t>
                      </a:r>
                      <a:r>
                        <a:rPr lang="en-GB" sz="900" dirty="0">
                          <a:latin typeface="Merriweather" panose="00000500000000000000" pitchFamily="2" charset="0"/>
                        </a:rPr>
                        <a:t>(x and ÷)</a:t>
                      </a:r>
                    </a:p>
                    <a:p>
                      <a:pPr algn="ctr"/>
                      <a:endParaRPr lang="en-GB" sz="1050" dirty="0">
                        <a:latin typeface="Merriweather" panose="00000500000000000000" pitchFamily="2" charset="0"/>
                      </a:endParaRPr>
                    </a:p>
                    <a:p>
                      <a:pPr algn="ctr"/>
                      <a:r>
                        <a:rPr lang="en-GB" sz="1050" dirty="0">
                          <a:latin typeface="Merriweather" panose="00000500000000000000" pitchFamily="2" charset="0"/>
                        </a:rPr>
                        <a:t>Odd and even numbers</a:t>
                      </a:r>
                    </a:p>
                    <a:p>
                      <a:pPr algn="ctr"/>
                      <a:endParaRPr lang="en-GB" sz="1050" dirty="0">
                        <a:latin typeface="Merriweather" panose="00000500000000000000" pitchFamily="2" charset="0"/>
                      </a:endParaRPr>
                    </a:p>
                    <a:p>
                      <a:pPr algn="ctr"/>
                      <a:r>
                        <a:rPr lang="en-GB" sz="1050" dirty="0">
                          <a:latin typeface="Merriweather" panose="00000500000000000000" pitchFamily="2" charset="0"/>
                        </a:rPr>
                        <a:t>Make, add and share equal groups </a:t>
                      </a:r>
                    </a:p>
                    <a:p>
                      <a:pPr algn="ctr"/>
                      <a:endParaRPr lang="en-GB" sz="1050" dirty="0">
                        <a:latin typeface="Merriweather" panose="00000500000000000000" pitchFamily="2" charset="0"/>
                      </a:endParaRPr>
                    </a:p>
                    <a:p>
                      <a:pPr algn="ctr"/>
                      <a:r>
                        <a:rPr lang="en-GB" sz="1050" dirty="0">
                          <a:latin typeface="Merriweather" panose="00000500000000000000" pitchFamily="2" charset="0"/>
                        </a:rPr>
                        <a:t>Use arrays </a:t>
                      </a:r>
                    </a:p>
                    <a:p>
                      <a:pPr algn="ctr"/>
                      <a:endParaRPr lang="en-GB" sz="1050" dirty="0">
                        <a:latin typeface="Merriweather" panose="00000500000000000000" pitchFamily="2" charset="0"/>
                      </a:endParaRPr>
                    </a:p>
                    <a:p>
                      <a:pPr algn="ctr"/>
                      <a:r>
                        <a:rPr lang="en-GB" sz="1050" dirty="0">
                          <a:latin typeface="Merriweather" panose="00000500000000000000" pitchFamily="2" charset="0"/>
                        </a:rPr>
                        <a:t>Commutativity </a:t>
                      </a:r>
                      <a:r>
                        <a:rPr lang="en-GB" sz="900" dirty="0">
                          <a:latin typeface="Merriweather" panose="00000500000000000000" pitchFamily="2" charset="0"/>
                        </a:rPr>
                        <a:t>(multiplication)</a:t>
                      </a:r>
                    </a:p>
                    <a:p>
                      <a:pPr algn="ctr"/>
                      <a:endParaRPr lang="en-GB" sz="900" dirty="0">
                        <a:latin typeface="Merriweather" panose="00000500000000000000" pitchFamily="2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331552171"/>
                  </a:ext>
                </a:extLst>
              </a:tr>
            </a:tbl>
          </a:graphicData>
        </a:graphic>
      </p:graphicFrame>
      <p:pic>
        <p:nvPicPr>
          <p:cNvPr id="1026" name="Picture 2" descr="Winter's Child">
            <a:extLst>
              <a:ext uri="{FF2B5EF4-FFF2-40B4-BE49-F238E27FC236}">
                <a16:creationId xmlns:a16="http://schemas.microsoft.com/office/drawing/2014/main" id="{66793336-7064-45D3-B3F5-AD88092F852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4579" y="2554714"/>
            <a:ext cx="964537" cy="126044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7" descr="The Woodcutter and The Snow Prince ...">
            <a:extLst>
              <a:ext uri="{FF2B5EF4-FFF2-40B4-BE49-F238E27FC236}">
                <a16:creationId xmlns:a16="http://schemas.microsoft.com/office/drawing/2014/main" id="{A773CD8A-F7B9-43B8-AF2A-4EF128173728}"/>
              </a:ext>
            </a:extLst>
          </p:cNvPr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94428" y="2554714"/>
            <a:ext cx="964537" cy="126044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36452054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3" name="Table 1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68436959"/>
              </p:ext>
            </p:extLst>
          </p:nvPr>
        </p:nvGraphicFramePr>
        <p:xfrm>
          <a:off x="1025380" y="-3846"/>
          <a:ext cx="8880620" cy="1109007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2198150">
                  <a:extLst>
                    <a:ext uri="{9D8B030D-6E8A-4147-A177-3AD203B41FA5}">
                      <a16:colId xmlns:a16="http://schemas.microsoft.com/office/drawing/2014/main" val="2792065934"/>
                    </a:ext>
                  </a:extLst>
                </a:gridCol>
                <a:gridCol w="762057">
                  <a:extLst>
                    <a:ext uri="{9D8B030D-6E8A-4147-A177-3AD203B41FA5}">
                      <a16:colId xmlns:a16="http://schemas.microsoft.com/office/drawing/2014/main" val="1044568834"/>
                    </a:ext>
                  </a:extLst>
                </a:gridCol>
                <a:gridCol w="1570107">
                  <a:extLst>
                    <a:ext uri="{9D8B030D-6E8A-4147-A177-3AD203B41FA5}">
                      <a16:colId xmlns:a16="http://schemas.microsoft.com/office/drawing/2014/main" val="2423559016"/>
                    </a:ext>
                  </a:extLst>
                </a:gridCol>
                <a:gridCol w="1390099">
                  <a:extLst>
                    <a:ext uri="{9D8B030D-6E8A-4147-A177-3AD203B41FA5}">
                      <a16:colId xmlns:a16="http://schemas.microsoft.com/office/drawing/2014/main" val="2093092353"/>
                    </a:ext>
                  </a:extLst>
                </a:gridCol>
                <a:gridCol w="824704">
                  <a:extLst>
                    <a:ext uri="{9D8B030D-6E8A-4147-A177-3AD203B41FA5}">
                      <a16:colId xmlns:a16="http://schemas.microsoft.com/office/drawing/2014/main" val="367049571"/>
                    </a:ext>
                  </a:extLst>
                </a:gridCol>
                <a:gridCol w="2135503">
                  <a:extLst>
                    <a:ext uri="{9D8B030D-6E8A-4147-A177-3AD203B41FA5}">
                      <a16:colId xmlns:a16="http://schemas.microsoft.com/office/drawing/2014/main" val="3916889540"/>
                    </a:ext>
                  </a:extLst>
                </a:gridCol>
              </a:tblGrid>
              <a:tr h="576753">
                <a:tc gridSpan="6"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3200" b="0" dirty="0">
                          <a:solidFill>
                            <a:srgbClr val="FFFFFF"/>
                          </a:solidFill>
                          <a:latin typeface="Merriweather" panose="00000500000000000000" pitchFamily="2" charset="0"/>
                          <a:ea typeface="Sassoon Infant Std" panose="020B0503020103030203" pitchFamily="34" charset="0"/>
                          <a:cs typeface="Sassoon Infant Std" panose="020B0503020103030203" pitchFamily="34" charset="0"/>
                        </a:rPr>
                        <a:t>Year 2 Term 3</a:t>
                      </a:r>
                      <a:endParaRPr lang="en-GB" sz="1100" b="0" dirty="0">
                        <a:latin typeface="Merriweather" panose="00000500000000000000" pitchFamily="2" charset="0"/>
                        <a:ea typeface="Calibri" panose="020F0502020204030204" pitchFamily="34" charset="0"/>
                      </a:endParaRPr>
                    </a:p>
                  </a:txBody>
                  <a:tcPr marL="55721" marR="55721" marT="0" marB="0" anchor="ctr">
                    <a:lnL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20294A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946986216"/>
                  </a:ext>
                </a:extLst>
              </a:tr>
              <a:tr h="319531">
                <a:tc gridSpan="2"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800" b="0" dirty="0">
                          <a:solidFill>
                            <a:schemeClr val="bg1"/>
                          </a:solidFill>
                          <a:effectLst/>
                          <a:latin typeface="Merriweather" panose="00000500000000000000" pitchFamily="2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Whole School</a:t>
                      </a:r>
                    </a:p>
                  </a:txBody>
                  <a:tcPr marL="55721" marR="55721" marT="0" marB="0" anchor="ctr">
                    <a:lnL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6ECAEF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800" b="0" dirty="0">
                          <a:solidFill>
                            <a:schemeClr val="bg1"/>
                          </a:solidFill>
                          <a:effectLst/>
                          <a:latin typeface="Merriweather" panose="00000500000000000000" pitchFamily="2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Whole Child</a:t>
                      </a:r>
                    </a:p>
                  </a:txBody>
                  <a:tcPr marL="55721" marR="55721" marT="0" marB="0" anchor="ctr">
                    <a:lnL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6ECAEF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800" b="0" dirty="0">
                          <a:solidFill>
                            <a:schemeClr val="bg1"/>
                          </a:solidFill>
                          <a:effectLst/>
                          <a:latin typeface="Merriweather" panose="00000500000000000000" pitchFamily="2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Whole Hearted</a:t>
                      </a:r>
                    </a:p>
                  </a:txBody>
                  <a:tcPr marL="55721" marR="55721" marT="0" marB="0" anchor="ctr">
                    <a:lnL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6ECAEF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050752487"/>
                  </a:ext>
                </a:extLst>
              </a:tr>
              <a:tr h="212723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100" b="0" dirty="0">
                          <a:solidFill>
                            <a:schemeClr val="bg1"/>
                          </a:solidFill>
                          <a:effectLst/>
                          <a:latin typeface="Merriweather" panose="00000500000000000000" pitchFamily="2" charset="0"/>
                        </a:rPr>
                        <a:t>Identity &amp; Diversity</a:t>
                      </a:r>
                      <a:endParaRPr lang="en-GB" sz="1100" b="0" dirty="0">
                        <a:solidFill>
                          <a:schemeClr val="bg1"/>
                        </a:solidFill>
                        <a:effectLst/>
                        <a:latin typeface="Merriweather" panose="00000500000000000000" pitchFamily="2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5721" marR="55721" marT="0" marB="0" anchor="ctr">
                    <a:lnL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100" b="0" dirty="0">
                          <a:solidFill>
                            <a:schemeClr val="bg1"/>
                          </a:solidFill>
                          <a:effectLst/>
                          <a:latin typeface="Merriweather" panose="00000500000000000000" pitchFamily="2" charset="0"/>
                        </a:rPr>
                        <a:t>Curiosity</a:t>
                      </a:r>
                      <a:endParaRPr lang="en-GB" sz="1100" b="0" dirty="0">
                        <a:solidFill>
                          <a:schemeClr val="bg1"/>
                        </a:solidFill>
                        <a:effectLst/>
                        <a:latin typeface="Merriweather" panose="00000500000000000000" pitchFamily="2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5721" marR="55721" marT="0" marB="0" anchor="ctr">
                    <a:lnL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100" b="0" dirty="0">
                          <a:solidFill>
                            <a:schemeClr val="bg1"/>
                          </a:solidFill>
                          <a:effectLst/>
                          <a:latin typeface="Merriweather" panose="00000500000000000000" pitchFamily="2" charset="0"/>
                        </a:rPr>
                        <a:t>Life Skills</a:t>
                      </a:r>
                      <a:endParaRPr lang="en-GB" sz="1100" b="0" dirty="0">
                        <a:solidFill>
                          <a:schemeClr val="bg1"/>
                        </a:solidFill>
                        <a:effectLst/>
                        <a:latin typeface="Merriweather" panose="00000500000000000000" pitchFamily="2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5721" marR="55721" marT="0" marB="0" anchor="ctr">
                    <a:lnL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70C0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100" b="0" dirty="0">
                          <a:solidFill>
                            <a:schemeClr val="bg1"/>
                          </a:solidFill>
                          <a:effectLst/>
                          <a:latin typeface="Sassoon Infant Std" panose="020B0503020103030203" pitchFamily="34" charset="0"/>
                        </a:rPr>
                        <a:t>Environment</a:t>
                      </a:r>
                      <a:endParaRPr lang="en-GB" sz="1100" b="0" dirty="0">
                        <a:solidFill>
                          <a:schemeClr val="bg1"/>
                        </a:solidFill>
                        <a:effectLst/>
                        <a:latin typeface="Sassoon Infant Std" panose="020B0503020103030203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5721" marR="55721" marT="0" marB="0" anchor="ctr">
                    <a:lnL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745056987"/>
                  </a:ext>
                </a:extLst>
              </a:tr>
            </a:tbl>
          </a:graphicData>
        </a:graphic>
      </p:graphicFrame>
      <p:pic>
        <p:nvPicPr>
          <p:cNvPr id="14" name="Picture 13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6935"/>
          <a:stretch/>
        </p:blipFill>
        <p:spPr>
          <a:xfrm>
            <a:off x="32383" y="13952"/>
            <a:ext cx="1016000" cy="1091209"/>
          </a:xfrm>
          <a:prstGeom prst="rect">
            <a:avLst/>
          </a:prstGeom>
          <a:ln w="28575">
            <a:solidFill>
              <a:schemeClr val="bg1"/>
            </a:solidFill>
          </a:ln>
        </p:spPr>
      </p:pic>
      <p:sp>
        <p:nvSpPr>
          <p:cNvPr id="16" name="Rectangle 15"/>
          <p:cNvSpPr/>
          <p:nvPr/>
        </p:nvSpPr>
        <p:spPr>
          <a:xfrm>
            <a:off x="0" y="1225550"/>
            <a:ext cx="9906000" cy="482600"/>
          </a:xfrm>
          <a:prstGeom prst="rect">
            <a:avLst/>
          </a:prstGeom>
          <a:solidFill>
            <a:srgbClr val="6ECAE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dirty="0">
                <a:solidFill>
                  <a:schemeClr val="bg1"/>
                </a:solidFill>
                <a:latin typeface="Merriweather" panose="00000500000000000000" pitchFamily="2" charset="0"/>
              </a:rPr>
              <a:t>Our school value this term is: Independence </a:t>
            </a:r>
            <a:endParaRPr lang="en-GB" b="1" u="sng" dirty="0">
              <a:solidFill>
                <a:schemeClr val="bg1"/>
              </a:solidFill>
              <a:latin typeface="Merriweather" panose="00000500000000000000" pitchFamily="2" charset="0"/>
            </a:endParaRPr>
          </a:p>
        </p:txBody>
      </p:sp>
      <p:graphicFrame>
        <p:nvGraphicFramePr>
          <p:cNvPr id="15" name="Table 1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18943976"/>
              </p:ext>
            </p:extLst>
          </p:nvPr>
        </p:nvGraphicFramePr>
        <p:xfrm>
          <a:off x="32381" y="1753437"/>
          <a:ext cx="9825052" cy="506437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9825052">
                  <a:extLst>
                    <a:ext uri="{9D8B030D-6E8A-4147-A177-3AD203B41FA5}">
                      <a16:colId xmlns:a16="http://schemas.microsoft.com/office/drawing/2014/main" val="646242865"/>
                    </a:ext>
                  </a:extLst>
                </a:gridCol>
              </a:tblGrid>
              <a:tr h="5064370">
                <a:tc>
                  <a:txBody>
                    <a:bodyPr/>
                    <a:lstStyle/>
                    <a:p>
                      <a:endParaRPr lang="en-GB" sz="1600" dirty="0">
                        <a:solidFill>
                          <a:schemeClr val="bg1"/>
                        </a:solidFill>
                        <a:latin typeface="Sassoon Infant Std" panose="020B0503020103030203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20294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152639890"/>
                  </a:ext>
                </a:extLst>
              </a:tr>
            </a:tbl>
          </a:graphicData>
        </a:graphic>
      </p:graphicFrame>
      <p:graphicFrame>
        <p:nvGraphicFramePr>
          <p:cNvPr id="8" name="Table 7">
            <a:extLst>
              <a:ext uri="{FF2B5EF4-FFF2-40B4-BE49-F238E27FC236}">
                <a16:creationId xmlns:a16="http://schemas.microsoft.com/office/drawing/2014/main" id="{AAC24A03-189A-4D35-A1B7-2676E123326A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49785975"/>
              </p:ext>
            </p:extLst>
          </p:nvPr>
        </p:nvGraphicFramePr>
        <p:xfrm>
          <a:off x="114464" y="1918809"/>
          <a:ext cx="9596274" cy="4586763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453476">
                  <a:extLst>
                    <a:ext uri="{9D8B030D-6E8A-4147-A177-3AD203B41FA5}">
                      <a16:colId xmlns:a16="http://schemas.microsoft.com/office/drawing/2014/main" val="840262766"/>
                    </a:ext>
                  </a:extLst>
                </a:gridCol>
                <a:gridCol w="3217632">
                  <a:extLst>
                    <a:ext uri="{9D8B030D-6E8A-4147-A177-3AD203B41FA5}">
                      <a16:colId xmlns:a16="http://schemas.microsoft.com/office/drawing/2014/main" val="2808527855"/>
                    </a:ext>
                  </a:extLst>
                </a:gridCol>
                <a:gridCol w="3925166">
                  <a:extLst>
                    <a:ext uri="{9D8B030D-6E8A-4147-A177-3AD203B41FA5}">
                      <a16:colId xmlns:a16="http://schemas.microsoft.com/office/drawing/2014/main" val="579569846"/>
                    </a:ext>
                  </a:extLst>
                </a:gridCol>
              </a:tblGrid>
              <a:tr h="263497">
                <a:tc>
                  <a:txBody>
                    <a:bodyPr/>
                    <a:lstStyle/>
                    <a:p>
                      <a:r>
                        <a:rPr lang="en-GB" sz="1000" dirty="0">
                          <a:latin typeface="Merriweather" panose="00000500000000000000" pitchFamily="2" charset="0"/>
                        </a:rPr>
                        <a:t>Topic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6BCBF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000" dirty="0">
                          <a:latin typeface="Merriweather" panose="00000500000000000000" pitchFamily="2" charset="0"/>
                        </a:rPr>
                        <a:t>Big Question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6BCBF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000" dirty="0">
                          <a:latin typeface="Merriweather" panose="00000500000000000000" pitchFamily="2" charset="0"/>
                        </a:rPr>
                        <a:t>Learning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6BCBF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90346369"/>
                  </a:ext>
                </a:extLst>
              </a:tr>
              <a:tr h="757553">
                <a:tc>
                  <a:txBody>
                    <a:bodyPr/>
                    <a:lstStyle/>
                    <a:p>
                      <a:r>
                        <a:rPr lang="en-GB" sz="1000" dirty="0">
                          <a:latin typeface="Merriweather" panose="00000500000000000000" pitchFamily="2" charset="0"/>
                        </a:rPr>
                        <a:t>Science – Materials 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>
                          <a:latin typeface="Merriweather" panose="00000500000000000000" pitchFamily="2" charset="0"/>
                        </a:rPr>
                        <a:t>Why do we need to keep healthy?</a:t>
                      </a:r>
                      <a:endParaRPr lang="en-GB" sz="1000" dirty="0">
                        <a:latin typeface="Merriweather" panose="00000500000000000000" pitchFamily="2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171450" indent="-171450" algn="l">
                        <a:buFont typeface="Merriweather" panose="00000500000000000000" pitchFamily="2" charset="0"/>
                        <a:buChar char="–"/>
                      </a:pPr>
                      <a:r>
                        <a:rPr lang="en-US" sz="800" dirty="0">
                          <a:latin typeface="Merriweather" panose="00000500000000000000" pitchFamily="2" charset="0"/>
                        </a:rPr>
                        <a:t>Identify and classify different materials </a:t>
                      </a:r>
                    </a:p>
                    <a:p>
                      <a:pPr marL="171450" indent="-171450" algn="l">
                        <a:buFont typeface="Merriweather" panose="00000500000000000000" pitchFamily="2" charset="0"/>
                        <a:buChar char="–"/>
                      </a:pPr>
                      <a:r>
                        <a:rPr lang="en-US" sz="800" dirty="0">
                          <a:latin typeface="Merriweather" panose="00000500000000000000" pitchFamily="2" charset="0"/>
                        </a:rPr>
                        <a:t>Explore what materials would be best for constructing with </a:t>
                      </a:r>
                    </a:p>
                    <a:p>
                      <a:pPr marL="171450" indent="-171450" algn="l">
                        <a:buFont typeface="Merriweather" panose="00000500000000000000" pitchFamily="2" charset="0"/>
                        <a:buChar char="–"/>
                      </a:pPr>
                      <a:r>
                        <a:rPr lang="en-US" sz="800" dirty="0">
                          <a:latin typeface="Merriweather" panose="00000500000000000000" pitchFamily="2" charset="0"/>
                        </a:rPr>
                        <a:t>Investigate what materials would protect a precious object</a:t>
                      </a:r>
                    </a:p>
                    <a:p>
                      <a:pPr marL="171450" indent="-171450" algn="l">
                        <a:buFont typeface="Merriweather" panose="00000500000000000000" pitchFamily="2" charset="0"/>
                        <a:buChar char="–"/>
                      </a:pPr>
                      <a:r>
                        <a:rPr lang="en-US" sz="800" dirty="0">
                          <a:latin typeface="Merriweather" panose="00000500000000000000" pitchFamily="2" charset="0"/>
                        </a:rPr>
                        <a:t>Explore how materials can be changed 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626148476"/>
                  </a:ext>
                </a:extLst>
              </a:tr>
              <a:tr h="625804">
                <a:tc>
                  <a:txBody>
                    <a:bodyPr/>
                    <a:lstStyle/>
                    <a:p>
                      <a:r>
                        <a:rPr lang="en-US" sz="1000" dirty="0">
                          <a:latin typeface="Merriweather" panose="00000500000000000000" pitchFamily="2" charset="0"/>
                        </a:rPr>
                        <a:t>History – Brunel </a:t>
                      </a:r>
                      <a:endParaRPr lang="en-GB" sz="1000" dirty="0">
                        <a:latin typeface="Merriweather" panose="00000500000000000000" pitchFamily="2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366D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>
                          <a:latin typeface="Merriweather" panose="00000500000000000000" pitchFamily="2" charset="0"/>
                        </a:rPr>
                        <a:t>How are materials chosen in designs? </a:t>
                      </a:r>
                      <a:endParaRPr lang="en-GB" sz="1000" dirty="0">
                        <a:latin typeface="Merriweather" panose="00000500000000000000" pitchFamily="2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171450" indent="-171450" algn="l">
                        <a:buFont typeface="Merriweather" panose="00000500000000000000" pitchFamily="2" charset="0"/>
                        <a:buChar char="–"/>
                      </a:pPr>
                      <a:r>
                        <a:rPr lang="en-US" sz="800" baseline="0" dirty="0">
                          <a:latin typeface="Merriweather" panose="00000500000000000000" pitchFamily="2" charset="0"/>
                        </a:rPr>
                        <a:t>Investigate who Brunel is</a:t>
                      </a:r>
                    </a:p>
                    <a:p>
                      <a:pPr marL="171450" indent="-171450" algn="l">
                        <a:buFont typeface="Merriweather" panose="00000500000000000000" pitchFamily="2" charset="0"/>
                        <a:buChar char="–"/>
                      </a:pPr>
                      <a:r>
                        <a:rPr lang="en-US" sz="800" baseline="0" dirty="0">
                          <a:latin typeface="Merriweather" panose="00000500000000000000" pitchFamily="2" charset="0"/>
                        </a:rPr>
                        <a:t>Explore Brunel’s achievements </a:t>
                      </a:r>
                    </a:p>
                    <a:p>
                      <a:pPr marL="171450" indent="-171450" algn="l">
                        <a:buFont typeface="Merriweather" panose="00000500000000000000" pitchFamily="2" charset="0"/>
                        <a:buChar char="–"/>
                      </a:pPr>
                      <a:r>
                        <a:rPr lang="en-US" sz="800" baseline="0" dirty="0">
                          <a:latin typeface="Merriweather" panose="00000500000000000000" pitchFamily="2" charset="0"/>
                        </a:rPr>
                        <a:t>Explore how engineering has changed over time</a:t>
                      </a:r>
                    </a:p>
                    <a:p>
                      <a:pPr marL="171450" indent="-171450" algn="l">
                        <a:buFont typeface="Merriweather" panose="00000500000000000000" pitchFamily="2" charset="0"/>
                        <a:buChar char="–"/>
                      </a:pPr>
                      <a:endParaRPr lang="en-US" sz="800" baseline="0" dirty="0">
                        <a:latin typeface="Merriweather" panose="00000500000000000000" pitchFamily="2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57644152"/>
                  </a:ext>
                </a:extLst>
              </a:tr>
              <a:tr h="592071">
                <a:tc>
                  <a:txBody>
                    <a:bodyPr/>
                    <a:lstStyle/>
                    <a:p>
                      <a:r>
                        <a:rPr lang="en-GB" sz="1000" dirty="0">
                          <a:latin typeface="Merriweather" panose="00000500000000000000" pitchFamily="2" charset="0"/>
                        </a:rPr>
                        <a:t>Computing – Digital Photography 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000" dirty="0">
                          <a:latin typeface="Merriweather" panose="00000500000000000000" pitchFamily="2" charset="0"/>
                        </a:rPr>
                        <a:t>How can digital devises capture images?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171450" indent="-171450" algn="l">
                        <a:buFont typeface="Merriweather" panose="00000500000000000000" pitchFamily="2" charset="0"/>
                        <a:buChar char="–"/>
                      </a:pPr>
                      <a:r>
                        <a:rPr lang="en-GB" sz="800" baseline="0" dirty="0">
                          <a:latin typeface="Merriweather" panose="00000500000000000000" pitchFamily="2" charset="0"/>
                        </a:rPr>
                        <a:t>Learn how to log on and off a computer</a:t>
                      </a:r>
                    </a:p>
                    <a:p>
                      <a:pPr marL="171450" indent="-171450" algn="l">
                        <a:buFont typeface="Merriweather" panose="00000500000000000000" pitchFamily="2" charset="0"/>
                        <a:buChar char="–"/>
                      </a:pPr>
                      <a:r>
                        <a:rPr lang="en-GB" sz="800" baseline="0" dirty="0">
                          <a:latin typeface="Merriweather" panose="00000500000000000000" pitchFamily="2" charset="0"/>
                        </a:rPr>
                        <a:t>Understand basic photography concepts and practice taking photos </a:t>
                      </a:r>
                    </a:p>
                    <a:p>
                      <a:pPr marL="171450" indent="-171450" algn="l">
                        <a:buFont typeface="Merriweather" panose="00000500000000000000" pitchFamily="2" charset="0"/>
                        <a:buChar char="–"/>
                      </a:pPr>
                      <a:r>
                        <a:rPr lang="en-GB" sz="800" baseline="0" dirty="0">
                          <a:latin typeface="Merriweather" panose="00000500000000000000" pitchFamily="2" charset="0"/>
                        </a:rPr>
                        <a:t>Improve photo quality using lighting, focus and retakes </a:t>
                      </a:r>
                    </a:p>
                    <a:p>
                      <a:pPr marL="171450" indent="-171450" algn="l">
                        <a:buFont typeface="Merriweather" panose="00000500000000000000" pitchFamily="2" charset="0"/>
                        <a:buChar char="–"/>
                      </a:pPr>
                      <a:r>
                        <a:rPr lang="en-GB" sz="800" baseline="0" dirty="0">
                          <a:latin typeface="Merriweather" panose="00000500000000000000" pitchFamily="2" charset="0"/>
                        </a:rPr>
                        <a:t>Edit images effectively while recognising altered photos 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868294975"/>
                  </a:ext>
                </a:extLst>
              </a:tr>
              <a:tr h="592071">
                <a:tc>
                  <a:txBody>
                    <a:bodyPr/>
                    <a:lstStyle/>
                    <a:p>
                      <a:r>
                        <a:rPr lang="en-GB" sz="1000" dirty="0">
                          <a:latin typeface="Merriweather" panose="00000500000000000000" pitchFamily="2" charset="0"/>
                        </a:rPr>
                        <a:t>PSHE – Dreams and Goals 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000" dirty="0">
                          <a:latin typeface="Merriweather" panose="00000500000000000000" pitchFamily="2" charset="0"/>
                        </a:rPr>
                        <a:t>Dreams and Goals 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171450" indent="-171450" algn="l">
                        <a:buFont typeface="Merriweather" panose="00000500000000000000" pitchFamily="2" charset="0"/>
                        <a:buChar char="–"/>
                      </a:pPr>
                      <a:r>
                        <a:rPr lang="en-US" sz="800" baseline="0" dirty="0">
                          <a:latin typeface="Merriweather" panose="00000500000000000000" pitchFamily="2" charset="0"/>
                        </a:rPr>
                        <a:t>Set goals for the year ahead</a:t>
                      </a:r>
                    </a:p>
                    <a:p>
                      <a:pPr marL="171450" indent="-171450" algn="l">
                        <a:buFont typeface="Merriweather" panose="00000500000000000000" pitchFamily="2" charset="0"/>
                        <a:buChar char="–"/>
                      </a:pPr>
                      <a:r>
                        <a:rPr lang="en-US" sz="800" baseline="0" dirty="0">
                          <a:latin typeface="Merriweather" panose="00000500000000000000" pitchFamily="2" charset="0"/>
                        </a:rPr>
                        <a:t>Create a dream garden in a small group, focusing on teamwork </a:t>
                      </a:r>
                    </a:p>
                    <a:p>
                      <a:pPr marL="171450" indent="-171450" algn="l">
                        <a:buFont typeface="Merriweather" panose="00000500000000000000" pitchFamily="2" charset="0"/>
                        <a:buChar char="–"/>
                      </a:pPr>
                      <a:r>
                        <a:rPr lang="en-US" sz="800" baseline="0" dirty="0">
                          <a:latin typeface="Merriweather" panose="00000500000000000000" pitchFamily="2" charset="0"/>
                        </a:rPr>
                        <a:t>Explain how to work cooperatively in a group </a:t>
                      </a:r>
                    </a:p>
                    <a:p>
                      <a:pPr marL="171450" indent="-171450" algn="l">
                        <a:buFont typeface="Merriweather" panose="00000500000000000000" pitchFamily="2" charset="0"/>
                        <a:buChar char="–"/>
                      </a:pPr>
                      <a:r>
                        <a:rPr lang="en-US" sz="800" baseline="0" dirty="0">
                          <a:latin typeface="Merriweather" panose="00000500000000000000" pitchFamily="2" charset="0"/>
                        </a:rPr>
                        <a:t>Know how to share success with other people 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545979854"/>
                  </a:ext>
                </a:extLst>
              </a:tr>
              <a:tr h="629230">
                <a:tc>
                  <a:txBody>
                    <a:bodyPr/>
                    <a:lstStyle/>
                    <a:p>
                      <a:r>
                        <a:rPr lang="en-GB" sz="1000" dirty="0">
                          <a:latin typeface="Merriweather" panose="00000500000000000000" pitchFamily="2" charset="0"/>
                        </a:rPr>
                        <a:t>Art – Expressive Painting 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7C8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000" dirty="0">
                          <a:latin typeface="Merriweather" panose="00000500000000000000" pitchFamily="2" charset="0"/>
                        </a:rPr>
                        <a:t>How can we explore colour using a variety of mark-making tools?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171450" indent="-171450">
                        <a:buFontTx/>
                        <a:buChar char="-"/>
                      </a:pPr>
                      <a:r>
                        <a:rPr lang="en-US" sz="800" dirty="0">
                          <a:latin typeface="Merriweather" panose="00000500000000000000" pitchFamily="2" charset="0"/>
                        </a:rPr>
                        <a:t>Explore expressive painting techniques </a:t>
                      </a:r>
                    </a:p>
                    <a:p>
                      <a:pPr marL="171450" indent="-171450">
                        <a:buFontTx/>
                        <a:buChar char="-"/>
                      </a:pPr>
                      <a:r>
                        <a:rPr lang="en-US" sz="800" dirty="0">
                          <a:latin typeface="Merriweather" panose="00000500000000000000" pitchFamily="2" charset="0"/>
                        </a:rPr>
                        <a:t>Refine skills in colour theory, mark-making and gestural techniques </a:t>
                      </a:r>
                    </a:p>
                    <a:p>
                      <a:pPr marL="171450" indent="-171450">
                        <a:buFontTx/>
                        <a:buChar char="-"/>
                      </a:pPr>
                      <a:r>
                        <a:rPr lang="en-US" sz="800" dirty="0">
                          <a:latin typeface="Merriweather" panose="00000500000000000000" pitchFamily="2" charset="0"/>
                        </a:rPr>
                        <a:t>Reflect on creations through peer feedback and discussion</a:t>
                      </a:r>
                    </a:p>
                    <a:p>
                      <a:pPr marL="171450" indent="-171450">
                        <a:buFontTx/>
                        <a:buChar char="-"/>
                      </a:pPr>
                      <a:r>
                        <a:rPr lang="en-US" sz="800" dirty="0">
                          <a:latin typeface="Merriweather" panose="00000500000000000000" pitchFamily="2" charset="0"/>
                        </a:rPr>
                        <a:t>Incorporate cultural and geographical themes into activities 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518447299"/>
                  </a:ext>
                </a:extLst>
              </a:tr>
              <a:tr h="500733">
                <a:tc>
                  <a:txBody>
                    <a:bodyPr/>
                    <a:lstStyle/>
                    <a:p>
                      <a:r>
                        <a:rPr lang="en-GB" sz="1000" dirty="0">
                          <a:latin typeface="Merriweather" panose="00000500000000000000" pitchFamily="2" charset="0"/>
                        </a:rPr>
                        <a:t>PE – Games for Understanding 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000" dirty="0">
                          <a:latin typeface="Merriweather" panose="00000500000000000000" pitchFamily="2" charset="0"/>
                        </a:rPr>
                        <a:t>Attack and Defence 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171450" indent="-171450">
                        <a:buFontTx/>
                        <a:buChar char="-"/>
                      </a:pPr>
                      <a:r>
                        <a:rPr lang="en-US" sz="800" dirty="0">
                          <a:latin typeface="Merriweather" panose="00000500000000000000" pitchFamily="2" charset="0"/>
                        </a:rPr>
                        <a:t>Understand how to attack and defend as a team </a:t>
                      </a:r>
                    </a:p>
                    <a:p>
                      <a:pPr marL="171450" indent="-171450">
                        <a:buFontTx/>
                        <a:buChar char="-"/>
                      </a:pPr>
                      <a:r>
                        <a:rPr lang="en-US" sz="800" dirty="0">
                          <a:latin typeface="Merriweather" panose="00000500000000000000" pitchFamily="2" charset="0"/>
                        </a:rPr>
                        <a:t>Explore how to transition from </a:t>
                      </a:r>
                      <a:r>
                        <a:rPr lang="en-US" sz="800" dirty="0" err="1">
                          <a:latin typeface="Merriweather" panose="00000500000000000000" pitchFamily="2" charset="0"/>
                        </a:rPr>
                        <a:t>defence</a:t>
                      </a:r>
                      <a:r>
                        <a:rPr lang="en-US" sz="800" dirty="0">
                          <a:latin typeface="Merriweather" panose="00000500000000000000" pitchFamily="2" charset="0"/>
                        </a:rPr>
                        <a:t> to attack </a:t>
                      </a:r>
                    </a:p>
                    <a:p>
                      <a:pPr marL="171450" indent="-171450">
                        <a:buFontTx/>
                        <a:buChar char="-"/>
                      </a:pPr>
                      <a:r>
                        <a:rPr lang="en-US" sz="800" dirty="0">
                          <a:latin typeface="Merriweather" panose="00000500000000000000" pitchFamily="2" charset="0"/>
                        </a:rPr>
                        <a:t>Create and apply defending and attacking tactics through competition 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12347032"/>
                  </a:ext>
                </a:extLst>
              </a:tr>
              <a:tr h="625804">
                <a:tc>
                  <a:txBody>
                    <a:bodyPr/>
                    <a:lstStyle/>
                    <a:p>
                      <a:r>
                        <a:rPr lang="en-GB" sz="1000" dirty="0">
                          <a:latin typeface="Merriweather" panose="00000500000000000000" pitchFamily="2" charset="0"/>
                        </a:rPr>
                        <a:t>RE – Islamic Beliefs 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66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>
                          <a:latin typeface="Merriweather" panose="00000500000000000000" pitchFamily="2" charset="0"/>
                        </a:rPr>
                        <a:t>Who is Muslim and what do they believe? </a:t>
                      </a:r>
                      <a:endParaRPr lang="en-GB" sz="1000" dirty="0">
                        <a:latin typeface="Merriweather" panose="00000500000000000000" pitchFamily="2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171450" indent="-171450">
                        <a:buFontTx/>
                        <a:buChar char="-"/>
                      </a:pPr>
                      <a:r>
                        <a:rPr lang="en-US" sz="800" dirty="0">
                          <a:latin typeface="Merriweather" panose="00000500000000000000" pitchFamily="2" charset="0"/>
                        </a:rPr>
                        <a:t>Learn what Muslims believe about God </a:t>
                      </a:r>
                    </a:p>
                    <a:p>
                      <a:pPr marL="171450" indent="-171450">
                        <a:buFontTx/>
                        <a:buChar char="-"/>
                      </a:pPr>
                      <a:r>
                        <a:rPr lang="en-US" sz="800" dirty="0">
                          <a:latin typeface="Merriweather" panose="00000500000000000000" pitchFamily="2" charset="0"/>
                        </a:rPr>
                        <a:t>Explore the importance of the holy book, sacred places and special artefacts for Muslims </a:t>
                      </a:r>
                    </a:p>
                    <a:p>
                      <a:pPr marL="171450" indent="-171450">
                        <a:buFontTx/>
                        <a:buChar char="-"/>
                      </a:pPr>
                      <a:r>
                        <a:rPr lang="en-US" sz="800" dirty="0">
                          <a:latin typeface="Merriweather" panose="00000500000000000000" pitchFamily="2" charset="0"/>
                        </a:rPr>
                        <a:t>Explore what Ramadan is and its importance 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948804086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24663210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6110</TotalTime>
  <Words>521</Words>
  <Application>Microsoft Office PowerPoint</Application>
  <PresentationFormat>A4 Paper (210x297 mm)</PresentationFormat>
  <Paragraphs>118</Paragraphs>
  <Slides>2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8" baseType="lpstr">
      <vt:lpstr>Arial</vt:lpstr>
      <vt:lpstr>Calibri</vt:lpstr>
      <vt:lpstr>Calibri Light</vt:lpstr>
      <vt:lpstr>Merriweather</vt:lpstr>
      <vt:lpstr>Sassoon Infant Std</vt:lpstr>
      <vt:lpstr>Office Theme</vt:lpstr>
      <vt:lpstr>PowerPoint Presentation</vt:lpstr>
      <vt:lpstr>PowerPoint Presentation</vt:lpstr>
    </vt:vector>
  </TitlesOfParts>
  <Company>Integra Schools IT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Joseph Thompson</dc:creator>
  <cp:lastModifiedBy>Sophie Hussey</cp:lastModifiedBy>
  <cp:revision>54</cp:revision>
  <dcterms:created xsi:type="dcterms:W3CDTF">2023-02-07T13:17:46Z</dcterms:created>
  <dcterms:modified xsi:type="dcterms:W3CDTF">2025-12-18T07:23:29Z</dcterms:modified>
</cp:coreProperties>
</file>