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E5ECE"/>
    <a:srgbClr val="FF7C80"/>
    <a:srgbClr val="FF3300"/>
    <a:srgbClr val="A366D0"/>
    <a:srgbClr val="FF66FF"/>
    <a:srgbClr val="6BCBF1"/>
    <a:srgbClr val="FF7453"/>
    <a:srgbClr val="2029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6" autoAdjust="0"/>
    <p:restoredTop sz="95373" autoAdjust="0"/>
  </p:normalViewPr>
  <p:slideViewPr>
    <p:cSldViewPr snapToGrid="0">
      <p:cViewPr varScale="1">
        <p:scale>
          <a:sx n="90" d="100"/>
          <a:sy n="90" d="100"/>
        </p:scale>
        <p:origin x="555" y="63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059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9747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960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13125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311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7489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1814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857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31095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38208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0155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81B43A-2DB0-4306-B58C-9926EF9FF405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1303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0171287"/>
              </p:ext>
            </p:extLst>
          </p:nvPr>
        </p:nvGraphicFramePr>
        <p:xfrm>
          <a:off x="1025380" y="-3846"/>
          <a:ext cx="8880620" cy="11090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98150">
                  <a:extLst>
                    <a:ext uri="{9D8B030D-6E8A-4147-A177-3AD203B41FA5}">
                      <a16:colId xmlns:a16="http://schemas.microsoft.com/office/drawing/2014/main" val="2792065934"/>
                    </a:ext>
                  </a:extLst>
                </a:gridCol>
                <a:gridCol w="762057">
                  <a:extLst>
                    <a:ext uri="{9D8B030D-6E8A-4147-A177-3AD203B41FA5}">
                      <a16:colId xmlns:a16="http://schemas.microsoft.com/office/drawing/2014/main" val="1044568834"/>
                    </a:ext>
                  </a:extLst>
                </a:gridCol>
                <a:gridCol w="1570107">
                  <a:extLst>
                    <a:ext uri="{9D8B030D-6E8A-4147-A177-3AD203B41FA5}">
                      <a16:colId xmlns:a16="http://schemas.microsoft.com/office/drawing/2014/main" val="2423559016"/>
                    </a:ext>
                  </a:extLst>
                </a:gridCol>
                <a:gridCol w="1390099">
                  <a:extLst>
                    <a:ext uri="{9D8B030D-6E8A-4147-A177-3AD203B41FA5}">
                      <a16:colId xmlns:a16="http://schemas.microsoft.com/office/drawing/2014/main" val="2093092353"/>
                    </a:ext>
                  </a:extLst>
                </a:gridCol>
                <a:gridCol w="824704">
                  <a:extLst>
                    <a:ext uri="{9D8B030D-6E8A-4147-A177-3AD203B41FA5}">
                      <a16:colId xmlns:a16="http://schemas.microsoft.com/office/drawing/2014/main" val="367049571"/>
                    </a:ext>
                  </a:extLst>
                </a:gridCol>
                <a:gridCol w="2135503">
                  <a:extLst>
                    <a:ext uri="{9D8B030D-6E8A-4147-A177-3AD203B41FA5}">
                      <a16:colId xmlns:a16="http://schemas.microsoft.com/office/drawing/2014/main" val="3916889540"/>
                    </a:ext>
                  </a:extLst>
                </a:gridCol>
              </a:tblGrid>
              <a:tr h="576753"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rgbClr val="FFFFFF"/>
                          </a:solidFill>
                          <a:latin typeface="Merriweather" panose="00000500000000000000" pitchFamily="2" charset="0"/>
                          <a:ea typeface="Sassoon Infant Std" panose="020B0503020103030203" pitchFamily="34" charset="0"/>
                          <a:cs typeface="Sassoon Infant Std" panose="020B0503020103030203" pitchFamily="34" charset="0"/>
                        </a:rPr>
                        <a:t>Year 3 Term 3</a:t>
                      </a:r>
                      <a:endParaRPr lang="en-GB" sz="1100" b="0" dirty="0">
                        <a:latin typeface="Merriweather" panose="00000500000000000000" pitchFamily="2" charset="0"/>
                        <a:ea typeface="Calibri" panose="020F0502020204030204" pitchFamily="34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294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6986216"/>
                  </a:ext>
                </a:extLst>
              </a:tr>
              <a:tr h="319531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Whole School</a:t>
                      </a: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CA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Whole Child</a:t>
                      </a: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CA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Whole Hearted</a:t>
                      </a: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CA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0752487"/>
                  </a:ext>
                </a:extLst>
              </a:tr>
              <a:tr h="21272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</a:rPr>
                        <a:t>Identity &amp; Diversity</a:t>
                      </a:r>
                      <a:endParaRPr lang="en-GB" sz="1100" b="0" dirty="0">
                        <a:solidFill>
                          <a:schemeClr val="bg1"/>
                        </a:solidFill>
                        <a:effectLst/>
                        <a:latin typeface="Merriweather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</a:rPr>
                        <a:t>Curiosity</a:t>
                      </a:r>
                      <a:endParaRPr lang="en-GB" sz="1100" b="0" dirty="0">
                        <a:solidFill>
                          <a:schemeClr val="bg1"/>
                        </a:solidFill>
                        <a:effectLst/>
                        <a:latin typeface="Merriweather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</a:rPr>
                        <a:t>Life Skills</a:t>
                      </a:r>
                      <a:endParaRPr lang="en-GB" sz="1100" b="0" dirty="0">
                        <a:solidFill>
                          <a:schemeClr val="bg1"/>
                        </a:solidFill>
                        <a:effectLst/>
                        <a:latin typeface="Merriweather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</a:rPr>
                        <a:t>Environment</a:t>
                      </a:r>
                      <a:endParaRPr lang="en-GB" sz="1100" b="0" dirty="0">
                        <a:solidFill>
                          <a:schemeClr val="bg1"/>
                        </a:solidFill>
                        <a:effectLst/>
                        <a:latin typeface="Merriweather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5056987"/>
                  </a:ext>
                </a:extLst>
              </a:tr>
            </a:tbl>
          </a:graphicData>
        </a:graphic>
      </p:graphicFrame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35"/>
          <a:stretch/>
        </p:blipFill>
        <p:spPr>
          <a:xfrm>
            <a:off x="32383" y="13952"/>
            <a:ext cx="1016000" cy="1091209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16" name="Rectangle 15"/>
          <p:cNvSpPr/>
          <p:nvPr/>
        </p:nvSpPr>
        <p:spPr>
          <a:xfrm>
            <a:off x="0" y="1217839"/>
            <a:ext cx="9906000" cy="482600"/>
          </a:xfrm>
          <a:prstGeom prst="rect">
            <a:avLst/>
          </a:prstGeom>
          <a:solidFill>
            <a:srgbClr val="6ECA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bg1"/>
                </a:solidFill>
                <a:latin typeface="Merriweather" panose="00000500000000000000" pitchFamily="2" charset="0"/>
              </a:rPr>
              <a:t>Our school value this term is: </a:t>
            </a:r>
            <a:r>
              <a:rPr lang="en-GB" b="1" dirty="0">
                <a:latin typeface="Merriweather" panose="00000500000000000000" pitchFamily="2" charset="0"/>
              </a:rPr>
              <a:t>INDEPENDENCE</a:t>
            </a:r>
            <a:r>
              <a:rPr lang="en-GB" b="1" dirty="0"/>
              <a:t> </a:t>
            </a:r>
            <a:r>
              <a:rPr lang="en-GB" dirty="0">
                <a:solidFill>
                  <a:schemeClr val="bg1"/>
                </a:solidFill>
                <a:latin typeface="Merriweather" panose="00000500000000000000" pitchFamily="2" charset="0"/>
              </a:rPr>
              <a:t> </a:t>
            </a:r>
            <a:endParaRPr lang="en-GB" b="1" u="sng" dirty="0">
              <a:solidFill>
                <a:schemeClr val="bg1"/>
              </a:solidFill>
              <a:latin typeface="Merriweather" panose="00000500000000000000" pitchFamily="2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8620882"/>
              </p:ext>
            </p:extLst>
          </p:nvPr>
        </p:nvGraphicFramePr>
        <p:xfrm>
          <a:off x="76456" y="1653092"/>
          <a:ext cx="5639748" cy="51942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1641">
                  <a:extLst>
                    <a:ext uri="{9D8B030D-6E8A-4147-A177-3AD203B41FA5}">
                      <a16:colId xmlns:a16="http://schemas.microsoft.com/office/drawing/2014/main" val="2488064577"/>
                    </a:ext>
                  </a:extLst>
                </a:gridCol>
                <a:gridCol w="2760239">
                  <a:extLst>
                    <a:ext uri="{9D8B030D-6E8A-4147-A177-3AD203B41FA5}">
                      <a16:colId xmlns:a16="http://schemas.microsoft.com/office/drawing/2014/main" val="3045510805"/>
                    </a:ext>
                  </a:extLst>
                </a:gridCol>
                <a:gridCol w="2447868">
                  <a:extLst>
                    <a:ext uri="{9D8B030D-6E8A-4147-A177-3AD203B41FA5}">
                      <a16:colId xmlns:a16="http://schemas.microsoft.com/office/drawing/2014/main" val="1171806605"/>
                    </a:ext>
                  </a:extLst>
                </a:gridCol>
              </a:tblGrid>
              <a:tr h="294387"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bg1"/>
                        </a:solidFill>
                        <a:latin typeface="Merriweather" panose="00000500000000000000" pitchFamily="2" charset="0"/>
                      </a:endParaRPr>
                    </a:p>
                  </a:txBody>
                  <a:tcPr>
                    <a:solidFill>
                      <a:srgbClr val="20294A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  <a:latin typeface="Merriweather" panose="00000500000000000000" pitchFamily="2" charset="0"/>
                        </a:rPr>
                        <a:t>English</a:t>
                      </a:r>
                    </a:p>
                  </a:txBody>
                  <a:tcPr>
                    <a:solidFill>
                      <a:srgbClr val="20294A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600" dirty="0">
                        <a:latin typeface="Sassoon Infant Std" panose="020B050302010303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3738723"/>
                  </a:ext>
                </a:extLst>
              </a:tr>
              <a:tr h="250229"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Merriweather" panose="00000500000000000000" pitchFamily="2" charset="0"/>
                      </a:endParaRPr>
                    </a:p>
                  </a:txBody>
                  <a:tcPr>
                    <a:solidFill>
                      <a:srgbClr val="6BCB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erriweather" panose="00000500000000000000" pitchFamily="2" charset="0"/>
                        </a:rPr>
                        <a:t>Writing</a:t>
                      </a:r>
                    </a:p>
                  </a:txBody>
                  <a:tcPr>
                    <a:solidFill>
                      <a:srgbClr val="6BCB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erriweather" panose="00000500000000000000" pitchFamily="2" charset="0"/>
                        </a:rPr>
                        <a:t>Reading</a:t>
                      </a:r>
                    </a:p>
                  </a:txBody>
                  <a:tcPr>
                    <a:solidFill>
                      <a:srgbClr val="6BCB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7832059"/>
                  </a:ext>
                </a:extLst>
              </a:tr>
              <a:tr h="1373717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Merriweather" panose="00000500000000000000" pitchFamily="2" charset="0"/>
                        </a:rPr>
                        <a:t>Key Texts</a:t>
                      </a:r>
                    </a:p>
                  </a:txBody>
                  <a:tcPr vert="vert270" anchor="ctr">
                    <a:solidFill>
                      <a:srgbClr val="6BCB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Merriweather" panose="000005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Merriweather" panose="000005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3705785"/>
                  </a:ext>
                </a:extLst>
              </a:tr>
              <a:tr h="139491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Merriweather" panose="00000500000000000000" pitchFamily="2" charset="0"/>
                        </a:rPr>
                        <a:t>Curriculum Objectives</a:t>
                      </a:r>
                    </a:p>
                  </a:txBody>
                  <a:tcPr vert="vert270" anchor="ctr">
                    <a:solidFill>
                      <a:srgbClr val="6BCBF1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20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900" dirty="0">
                          <a:effectLst/>
                          <a:latin typeface="Merriweather" panose="00000500000000000000" pitchFamily="2" charset="0"/>
                          <a:cs typeface="Segoe UI" panose="020B0502040204020203" pitchFamily="34" charset="0"/>
                        </a:rPr>
                        <a:t>Start to use paragraphs to group related information </a:t>
                      </a:r>
                    </a:p>
                    <a:p>
                      <a:pPr marL="342900" lvl="0" indent="-342900" algn="l">
                        <a:lnSpc>
                          <a:spcPct val="120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900" dirty="0">
                          <a:effectLst/>
                          <a:latin typeface="Merriweather" panose="00000500000000000000" pitchFamily="2" charset="0"/>
                          <a:cs typeface="Segoe UI" panose="020B0502040204020203" pitchFamily="34" charset="0"/>
                        </a:rPr>
                        <a:t>Use simple organisational devices e.g. </a:t>
                      </a:r>
                      <a:r>
                        <a:rPr lang="en-GB" sz="900" i="1" dirty="0">
                          <a:solidFill>
                            <a:srgbClr val="00B0F0"/>
                          </a:solidFill>
                          <a:effectLst/>
                          <a:latin typeface="Merriweather" panose="00000500000000000000" pitchFamily="2" charset="0"/>
                          <a:cs typeface="Segoe UI" panose="020B0502040204020203" pitchFamily="34" charset="0"/>
                        </a:rPr>
                        <a:t>letter format </a:t>
                      </a:r>
                    </a:p>
                    <a:p>
                      <a:pPr marL="342900" lvl="0" indent="-342900" algn="l">
                        <a:lnSpc>
                          <a:spcPct val="120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900" dirty="0">
                          <a:effectLst/>
                          <a:latin typeface="Merriweather" panose="00000500000000000000" pitchFamily="2" charset="0"/>
                          <a:cs typeface="Segoe UI" panose="020B0502040204020203" pitchFamily="34" charset="0"/>
                        </a:rPr>
                        <a:t>Use the progressive form of the verb to show actions in </a:t>
                      </a:r>
                    </a:p>
                    <a:p>
                      <a:pPr marL="342900" lvl="0" indent="-342900" algn="l">
                        <a:lnSpc>
                          <a:spcPct val="120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900" dirty="0">
                          <a:effectLst/>
                          <a:latin typeface="Merriweather" panose="00000500000000000000" pitchFamily="2" charset="0"/>
                          <a:ea typeface="Calibri" panose="020F0502020204030204" pitchFamily="34" charset="0"/>
                          <a:cs typeface="Segoe UI" panose="020B0502040204020203" pitchFamily="34" charset="0"/>
                        </a:rPr>
                        <a:t>Cohesive devices (pronouns/ prepositional phrases/ conjunctions)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lnSpc>
                          <a:spcPct val="120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900" dirty="0">
                          <a:effectLst/>
                          <a:latin typeface="Merriweather" panose="00000500000000000000" pitchFamily="2" charset="0"/>
                          <a:ea typeface="Calibri" panose="020F0502020204030204" pitchFamily="34" charset="0"/>
                          <a:cs typeface="Segoe UI" panose="020B0502040204020203" pitchFamily="34" charset="0"/>
                        </a:rPr>
                        <a:t>Character speech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>
                          <a:latin typeface="Merriweather" panose="00000500000000000000" pitchFamily="2" charset="0"/>
                        </a:rPr>
                        <a:t>Predict based on an unknown book and new chapters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>
                          <a:latin typeface="Merriweather" panose="00000500000000000000" pitchFamily="2" charset="0"/>
                        </a:rPr>
                        <a:t>Use techniques to unpick new vocabulary 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>
                          <a:latin typeface="Merriweather" panose="00000500000000000000" pitchFamily="2" charset="0"/>
                        </a:rPr>
                        <a:t>Infer characters through using an extract of the text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>
                          <a:latin typeface="Merriweather" panose="00000500000000000000" pitchFamily="2" charset="0"/>
                        </a:rPr>
                        <a:t>Use key information and main events to summarise chapters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1552171"/>
                  </a:ext>
                </a:extLst>
              </a:tr>
              <a:tr h="169864">
                <a:tc rowSpan="2"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erriweather" panose="00000500000000000000" pitchFamily="2" charset="0"/>
                        </a:rPr>
                        <a:t>Writing Outcomes</a:t>
                      </a:r>
                    </a:p>
                  </a:txBody>
                  <a:tcPr vert="vert270" anchor="ctr">
                    <a:solidFill>
                      <a:srgbClr val="6BCBF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Merriweather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Narrative: </a:t>
                      </a:r>
                      <a:r>
                        <a:rPr lang="en-GB" sz="900" dirty="0" err="1">
                          <a:solidFill>
                            <a:schemeClr val="tx1"/>
                          </a:solidFill>
                          <a:effectLst/>
                          <a:latin typeface="Merriweather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Barnabus</a:t>
                      </a: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Merriweather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plans to rescue the pets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Merriweather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Non-Fiction: Informal letter from the g</a:t>
                      </a: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Merriweather" panose="00000500000000000000" pitchFamily="2" charset="0"/>
                          <a:ea typeface="+mn-ea"/>
                          <a:cs typeface="+mn-cs"/>
                        </a:rPr>
                        <a:t>reen suits to the police informing them a crime has taken place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Merriweather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erriweather" panose="00000500000000000000" pitchFamily="2" charset="0"/>
                        </a:rPr>
                        <a:t>Spelling</a:t>
                      </a:r>
                      <a:endParaRPr lang="en-GB" sz="1100" dirty="0">
                        <a:latin typeface="Merriweather" panose="00000500000000000000" pitchFamily="2" charset="0"/>
                      </a:endParaRPr>
                    </a:p>
                  </a:txBody>
                  <a:tcPr>
                    <a:solidFill>
                      <a:srgbClr val="6BCB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2722754"/>
                  </a:ext>
                </a:extLst>
              </a:tr>
              <a:tr h="143587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GB" sz="800" dirty="0">
                        <a:latin typeface="Merriweather" panose="000005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1125338"/>
                  </a:ext>
                </a:extLst>
              </a:tr>
            </a:tbl>
          </a:graphicData>
        </a:graphic>
      </p:graphicFrame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5824269"/>
              </p:ext>
            </p:extLst>
          </p:nvPr>
        </p:nvGraphicFramePr>
        <p:xfrm>
          <a:off x="6036166" y="2916288"/>
          <a:ext cx="3642653" cy="2834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36789">
                  <a:extLst>
                    <a:ext uri="{9D8B030D-6E8A-4147-A177-3AD203B41FA5}">
                      <a16:colId xmlns:a16="http://schemas.microsoft.com/office/drawing/2014/main" val="2018371050"/>
                    </a:ext>
                  </a:extLst>
                </a:gridCol>
                <a:gridCol w="2005864">
                  <a:extLst>
                    <a:ext uri="{9D8B030D-6E8A-4147-A177-3AD203B41FA5}">
                      <a16:colId xmlns:a16="http://schemas.microsoft.com/office/drawing/2014/main" val="3045510805"/>
                    </a:ext>
                  </a:extLst>
                </a:gridCol>
              </a:tblGrid>
              <a:tr h="19529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  <a:latin typeface="Merriweather" panose="00000500000000000000" pitchFamily="2" charset="0"/>
                        </a:rPr>
                        <a:t>Maths</a:t>
                      </a:r>
                    </a:p>
                  </a:txBody>
                  <a:tcPr>
                    <a:solidFill>
                      <a:srgbClr val="20294A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bg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>
                    <a:solidFill>
                      <a:srgbClr val="20294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3738723"/>
                  </a:ext>
                </a:extLst>
              </a:tr>
              <a:tr h="2114587">
                <a:tc>
                  <a:txBody>
                    <a:bodyPr/>
                    <a:lstStyle/>
                    <a:p>
                      <a:pPr algn="ctr"/>
                      <a:r>
                        <a:rPr lang="en-GB" sz="1100" u="none" dirty="0">
                          <a:latin typeface="Merriweather" panose="00000500000000000000" pitchFamily="2" charset="0"/>
                        </a:rPr>
                        <a:t>Multiplication and Division A &amp; 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800" b="0" i="0" kern="1200" dirty="0">
                          <a:solidFill>
                            <a:schemeClr val="tx1"/>
                          </a:solidFill>
                          <a:effectLst/>
                          <a:latin typeface="Merriweather Light" panose="00000400000000000000" pitchFamily="2" charset="0"/>
                          <a:ea typeface="+mn-ea"/>
                          <a:cs typeface="+mn-cs"/>
                        </a:rPr>
                        <a:t>Recall and use multiplication and division facts for the 3, 4 and 8 multiplication tables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800" b="0" i="0" kern="1200" dirty="0">
                          <a:solidFill>
                            <a:schemeClr val="tx1"/>
                          </a:solidFill>
                          <a:effectLst/>
                          <a:latin typeface="Merriweather Light" panose="00000400000000000000" pitchFamily="2" charset="0"/>
                          <a:ea typeface="+mn-ea"/>
                          <a:cs typeface="+mn-cs"/>
                        </a:rPr>
                        <a:t>Write and calculate mathematical statements for multiplication and division using the multiplication tables that they know, including for two-digit numbers times one-digit numbers, using mental and progressing to formal written methods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800" b="0" i="0" kern="1200" dirty="0">
                          <a:solidFill>
                            <a:schemeClr val="tx1"/>
                          </a:solidFill>
                          <a:effectLst/>
                          <a:latin typeface="Merriweather Light" panose="00000400000000000000" pitchFamily="2" charset="0"/>
                          <a:ea typeface="+mn-ea"/>
                          <a:cs typeface="+mn-cs"/>
                        </a:rPr>
                        <a:t>Solve problems, including missing number problems, involving multiplication and division, including positive integer scaling problems and correspondence problems in which n objects are connected to m objects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3705785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336C091C-47A7-4769-98A5-757B2282E0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4040" y="2294086"/>
            <a:ext cx="1333170" cy="124440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0F2ECB0-42DF-4120-8431-2E311CEDAB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96958" y="2294086"/>
            <a:ext cx="967412" cy="1286721"/>
          </a:xfrm>
          <a:prstGeom prst="rect">
            <a:avLst/>
          </a:prstGeom>
        </p:spPr>
      </p:pic>
      <p:pic>
        <p:nvPicPr>
          <p:cNvPr id="4" name="Picture 3" descr="A black text on a white background&#10;&#10;AI-generated content may be incorrect.">
            <a:extLst>
              <a:ext uri="{FF2B5EF4-FFF2-40B4-BE49-F238E27FC236}">
                <a16:creationId xmlns:a16="http://schemas.microsoft.com/office/drawing/2014/main" id="{74DB542D-A348-807E-A5C1-7BBFFF24EE7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4608" y="5480668"/>
            <a:ext cx="1157016" cy="183825"/>
          </a:xfrm>
          <a:prstGeom prst="rect">
            <a:avLst/>
          </a:prstGeom>
        </p:spPr>
      </p:pic>
      <p:pic>
        <p:nvPicPr>
          <p:cNvPr id="8" name="Picture 7" descr="A screenshot of a computer&#10;&#10;AI-generated content may be incorrect.">
            <a:extLst>
              <a:ext uri="{FF2B5EF4-FFF2-40B4-BE49-F238E27FC236}">
                <a16:creationId xmlns:a16="http://schemas.microsoft.com/office/drawing/2014/main" id="{BC240679-D84B-04DF-73FB-663CA2CDB8E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4607" y="5640161"/>
            <a:ext cx="1753074" cy="1037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5205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1848888"/>
              </p:ext>
            </p:extLst>
          </p:nvPr>
        </p:nvGraphicFramePr>
        <p:xfrm>
          <a:off x="1025380" y="-3846"/>
          <a:ext cx="8880620" cy="11090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98150">
                  <a:extLst>
                    <a:ext uri="{9D8B030D-6E8A-4147-A177-3AD203B41FA5}">
                      <a16:colId xmlns:a16="http://schemas.microsoft.com/office/drawing/2014/main" val="2792065934"/>
                    </a:ext>
                  </a:extLst>
                </a:gridCol>
                <a:gridCol w="762057">
                  <a:extLst>
                    <a:ext uri="{9D8B030D-6E8A-4147-A177-3AD203B41FA5}">
                      <a16:colId xmlns:a16="http://schemas.microsoft.com/office/drawing/2014/main" val="1044568834"/>
                    </a:ext>
                  </a:extLst>
                </a:gridCol>
                <a:gridCol w="1570107">
                  <a:extLst>
                    <a:ext uri="{9D8B030D-6E8A-4147-A177-3AD203B41FA5}">
                      <a16:colId xmlns:a16="http://schemas.microsoft.com/office/drawing/2014/main" val="2423559016"/>
                    </a:ext>
                  </a:extLst>
                </a:gridCol>
                <a:gridCol w="1390099">
                  <a:extLst>
                    <a:ext uri="{9D8B030D-6E8A-4147-A177-3AD203B41FA5}">
                      <a16:colId xmlns:a16="http://schemas.microsoft.com/office/drawing/2014/main" val="2093092353"/>
                    </a:ext>
                  </a:extLst>
                </a:gridCol>
                <a:gridCol w="824704">
                  <a:extLst>
                    <a:ext uri="{9D8B030D-6E8A-4147-A177-3AD203B41FA5}">
                      <a16:colId xmlns:a16="http://schemas.microsoft.com/office/drawing/2014/main" val="367049571"/>
                    </a:ext>
                  </a:extLst>
                </a:gridCol>
                <a:gridCol w="2135503">
                  <a:extLst>
                    <a:ext uri="{9D8B030D-6E8A-4147-A177-3AD203B41FA5}">
                      <a16:colId xmlns:a16="http://schemas.microsoft.com/office/drawing/2014/main" val="3916889540"/>
                    </a:ext>
                  </a:extLst>
                </a:gridCol>
              </a:tblGrid>
              <a:tr h="576753"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rgbClr val="FFFFFF"/>
                          </a:solidFill>
                          <a:latin typeface="Merriweather" panose="00000500000000000000" pitchFamily="2" charset="0"/>
                          <a:ea typeface="Sassoon Infant Std" panose="020B0503020103030203" pitchFamily="34" charset="0"/>
                          <a:cs typeface="Sassoon Infant Std" panose="020B0503020103030203" pitchFamily="34" charset="0"/>
                        </a:rPr>
                        <a:t>Year 3 Term 3</a:t>
                      </a:r>
                      <a:endParaRPr lang="en-GB" sz="1100" b="0" dirty="0">
                        <a:latin typeface="Merriweather" panose="00000500000000000000" pitchFamily="2" charset="0"/>
                        <a:ea typeface="Calibri" panose="020F0502020204030204" pitchFamily="34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294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6986216"/>
                  </a:ext>
                </a:extLst>
              </a:tr>
              <a:tr h="319531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Whole School</a:t>
                      </a: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CA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Whole Child</a:t>
                      </a: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CA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Whole Hearted</a:t>
                      </a: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CA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0752487"/>
                  </a:ext>
                </a:extLst>
              </a:tr>
              <a:tr h="21272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</a:rPr>
                        <a:t>Identity &amp; Diversity</a:t>
                      </a:r>
                      <a:endParaRPr lang="en-GB" sz="1100" b="0" dirty="0">
                        <a:solidFill>
                          <a:schemeClr val="bg1"/>
                        </a:solidFill>
                        <a:effectLst/>
                        <a:latin typeface="Merriweather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</a:rPr>
                        <a:t>Curiosity</a:t>
                      </a:r>
                      <a:endParaRPr lang="en-GB" sz="1100" b="0" dirty="0">
                        <a:solidFill>
                          <a:schemeClr val="bg1"/>
                        </a:solidFill>
                        <a:effectLst/>
                        <a:latin typeface="Merriweather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</a:rPr>
                        <a:t>Life Skills</a:t>
                      </a:r>
                      <a:endParaRPr lang="en-GB" sz="1100" b="0" dirty="0">
                        <a:solidFill>
                          <a:schemeClr val="bg1"/>
                        </a:solidFill>
                        <a:effectLst/>
                        <a:latin typeface="Merriweather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bg1"/>
                          </a:solidFill>
                          <a:effectLst/>
                          <a:latin typeface="Sassoon Infant Std" panose="020B0503020103030203" pitchFamily="34" charset="0"/>
                        </a:rPr>
                        <a:t>Environment</a:t>
                      </a:r>
                      <a:endParaRPr lang="en-GB" sz="1100" b="0" dirty="0">
                        <a:solidFill>
                          <a:schemeClr val="bg1"/>
                        </a:solidFill>
                        <a:effectLst/>
                        <a:latin typeface="Sassoon Infant Std" panose="020B050302010303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5056987"/>
                  </a:ext>
                </a:extLst>
              </a:tr>
            </a:tbl>
          </a:graphicData>
        </a:graphic>
      </p:graphicFrame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35"/>
          <a:stretch/>
        </p:blipFill>
        <p:spPr>
          <a:xfrm>
            <a:off x="32383" y="13952"/>
            <a:ext cx="1016000" cy="1091209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16" name="Rectangle 15"/>
          <p:cNvSpPr/>
          <p:nvPr/>
        </p:nvSpPr>
        <p:spPr>
          <a:xfrm>
            <a:off x="-8093" y="1105161"/>
            <a:ext cx="9906000" cy="482600"/>
          </a:xfrm>
          <a:prstGeom prst="rect">
            <a:avLst/>
          </a:prstGeom>
          <a:solidFill>
            <a:srgbClr val="6ECA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bg1"/>
                </a:solidFill>
                <a:latin typeface="Merriweather" panose="00000500000000000000" pitchFamily="2" charset="0"/>
              </a:rPr>
              <a:t>Our school value this term is: </a:t>
            </a:r>
            <a:r>
              <a:rPr lang="en-GB" b="1" dirty="0">
                <a:latin typeface="Merriweather" panose="00000500000000000000" pitchFamily="2" charset="0"/>
              </a:rPr>
              <a:t>INDEPENDENCE</a:t>
            </a:r>
            <a:endParaRPr lang="en-GB" b="1" u="sng" dirty="0">
              <a:solidFill>
                <a:schemeClr val="bg1"/>
              </a:solidFill>
              <a:latin typeface="Merriweather" panose="00000500000000000000" pitchFamily="2" charset="0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1581552"/>
              </p:ext>
            </p:extLst>
          </p:nvPr>
        </p:nvGraphicFramePr>
        <p:xfrm>
          <a:off x="32380" y="1587760"/>
          <a:ext cx="9873619" cy="525628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73619">
                  <a:extLst>
                    <a:ext uri="{9D8B030D-6E8A-4147-A177-3AD203B41FA5}">
                      <a16:colId xmlns:a16="http://schemas.microsoft.com/office/drawing/2014/main" val="646242865"/>
                    </a:ext>
                  </a:extLst>
                </a:gridCol>
              </a:tblGrid>
              <a:tr h="5256287"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chemeClr val="bg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294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263989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7534335"/>
              </p:ext>
            </p:extLst>
          </p:nvPr>
        </p:nvGraphicFramePr>
        <p:xfrm>
          <a:off x="98113" y="1587759"/>
          <a:ext cx="9693588" cy="51312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4811">
                  <a:extLst>
                    <a:ext uri="{9D8B030D-6E8A-4147-A177-3AD203B41FA5}">
                      <a16:colId xmlns:a16="http://schemas.microsoft.com/office/drawing/2014/main" val="840262766"/>
                    </a:ext>
                  </a:extLst>
                </a:gridCol>
                <a:gridCol w="2818563">
                  <a:extLst>
                    <a:ext uri="{9D8B030D-6E8A-4147-A177-3AD203B41FA5}">
                      <a16:colId xmlns:a16="http://schemas.microsoft.com/office/drawing/2014/main" val="2808527855"/>
                    </a:ext>
                  </a:extLst>
                </a:gridCol>
                <a:gridCol w="5240214">
                  <a:extLst>
                    <a:ext uri="{9D8B030D-6E8A-4147-A177-3AD203B41FA5}">
                      <a16:colId xmlns:a16="http://schemas.microsoft.com/office/drawing/2014/main" val="579569846"/>
                    </a:ext>
                  </a:extLst>
                </a:gridCol>
              </a:tblGrid>
              <a:tr h="223716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Merriweather" panose="00000500000000000000" pitchFamily="2" charset="0"/>
                        </a:rPr>
                        <a:t>Topic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BCBF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Merriweather" panose="00000500000000000000" pitchFamily="2" charset="0"/>
                        </a:rPr>
                        <a:t>Big Question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BCBF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Merriweather" panose="00000500000000000000" pitchFamily="2" charset="0"/>
                        </a:rPr>
                        <a:t>Learning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BCB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0346369"/>
                  </a:ext>
                </a:extLst>
              </a:tr>
              <a:tr h="531325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Merriweather" panose="00000500000000000000" pitchFamily="2" charset="0"/>
                        </a:rPr>
                        <a:t>Science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Merriweather" panose="00000500000000000000" pitchFamily="2" charset="0"/>
                        </a:rPr>
                        <a:t>Magnets and forces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600" kern="1200" dirty="0">
                          <a:solidFill>
                            <a:schemeClr val="dk1"/>
                          </a:solidFill>
                          <a:effectLst/>
                          <a:latin typeface="Merriweather" panose="00000500000000000000" pitchFamily="2" charset="0"/>
                          <a:ea typeface="+mn-ea"/>
                          <a:cs typeface="+mn-cs"/>
                        </a:rPr>
                        <a:t>Compare how things move on different surfaces.</a:t>
                      </a:r>
                    </a:p>
                    <a:p>
                      <a:pPr lvl="0"/>
                      <a:r>
                        <a:rPr lang="en-GB" sz="600" kern="1200" dirty="0">
                          <a:solidFill>
                            <a:schemeClr val="dk1"/>
                          </a:solidFill>
                          <a:effectLst/>
                          <a:latin typeface="Merriweather" panose="00000500000000000000" pitchFamily="2" charset="0"/>
                          <a:ea typeface="+mn-ea"/>
                          <a:cs typeface="+mn-cs"/>
                        </a:rPr>
                        <a:t>Know how a simple pulley works and use making lifting an object simpler</a:t>
                      </a:r>
                    </a:p>
                    <a:p>
                      <a:pPr lvl="0"/>
                      <a:r>
                        <a:rPr lang="en-GB" sz="600" kern="1200" dirty="0">
                          <a:solidFill>
                            <a:schemeClr val="dk1"/>
                          </a:solidFill>
                          <a:effectLst/>
                          <a:latin typeface="Merriweather" panose="00000500000000000000" pitchFamily="2" charset="0"/>
                          <a:ea typeface="+mn-ea"/>
                          <a:cs typeface="+mn-cs"/>
                        </a:rPr>
                        <a:t>Notice that some forces need contact between two objects, but magnetic forces can act at a distance.</a:t>
                      </a:r>
                    </a:p>
                    <a:p>
                      <a:pPr lvl="0"/>
                      <a:r>
                        <a:rPr lang="en-GB" sz="600" kern="1200" dirty="0">
                          <a:solidFill>
                            <a:schemeClr val="dk1"/>
                          </a:solidFill>
                          <a:effectLst/>
                          <a:latin typeface="Merriweather" panose="00000500000000000000" pitchFamily="2" charset="0"/>
                          <a:ea typeface="+mn-ea"/>
                          <a:cs typeface="+mn-cs"/>
                        </a:rPr>
                        <a:t>Observe how magnets attract and repel each other and attract some materials and not others.</a:t>
                      </a:r>
                    </a:p>
                    <a:p>
                      <a:pPr lvl="0"/>
                      <a:r>
                        <a:rPr lang="en-GB" sz="600" kern="1200" dirty="0">
                          <a:solidFill>
                            <a:schemeClr val="dk1"/>
                          </a:solidFill>
                          <a:effectLst/>
                          <a:latin typeface="Merriweather" panose="00000500000000000000" pitchFamily="2" charset="0"/>
                          <a:ea typeface="+mn-ea"/>
                          <a:cs typeface="+mn-cs"/>
                        </a:rPr>
                        <a:t>Compare and group together a variety of everyday materials based on whether they are attracted to a magnet and identify some magnetic materials.</a:t>
                      </a:r>
                    </a:p>
                    <a:p>
                      <a:pPr lvl="0"/>
                      <a:r>
                        <a:rPr lang="en-GB" sz="600" kern="1200" dirty="0">
                          <a:solidFill>
                            <a:schemeClr val="dk1"/>
                          </a:solidFill>
                          <a:effectLst/>
                          <a:latin typeface="Merriweather" panose="00000500000000000000" pitchFamily="2" charset="0"/>
                          <a:ea typeface="+mn-ea"/>
                          <a:cs typeface="+mn-cs"/>
                        </a:rPr>
                        <a:t>Describe magnets as having two poles.</a:t>
                      </a:r>
                    </a:p>
                    <a:p>
                      <a:r>
                        <a:rPr lang="en-GB" sz="600" kern="1200" dirty="0">
                          <a:solidFill>
                            <a:schemeClr val="dk1"/>
                          </a:solidFill>
                          <a:effectLst/>
                          <a:latin typeface="Merriweather" panose="00000500000000000000" pitchFamily="2" charset="0"/>
                          <a:ea typeface="+mn-ea"/>
                          <a:cs typeface="+mn-cs"/>
                        </a:rPr>
                        <a:t>Predict whether two magnets with attract or repel each other, depending on which poles are facing.</a:t>
                      </a:r>
                      <a:endParaRPr lang="en-GB" sz="600" b="0" i="0" kern="1200" dirty="0">
                        <a:solidFill>
                          <a:schemeClr val="dk1"/>
                        </a:solidFill>
                        <a:effectLst/>
                        <a:latin typeface="Merriweather" panose="00000500000000000000" pitchFamily="2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6148476"/>
                  </a:ext>
                </a:extLst>
              </a:tr>
              <a:tr h="419467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Merriweather" panose="00000500000000000000" pitchFamily="2" charset="0"/>
                        </a:rPr>
                        <a:t>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Merriweather" panose="00000500000000000000" pitchFamily="2" charset="0"/>
                        </a:rPr>
                        <a:t>Jewish family life and festivals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600" kern="1200" dirty="0">
                          <a:solidFill>
                            <a:schemeClr val="dk1"/>
                          </a:solidFill>
                          <a:effectLst/>
                          <a:latin typeface="Merriweather" panose="00000500000000000000" pitchFamily="2" charset="0"/>
                          <a:ea typeface="+mn-ea"/>
                          <a:cs typeface="+mn-cs"/>
                        </a:rPr>
                        <a:t>What are some Jewish beliefs?</a:t>
                      </a:r>
                      <a:endParaRPr lang="en-GB" sz="600" dirty="0">
                        <a:effectLst/>
                        <a:latin typeface="Merriweather" panose="00000500000000000000" pitchFamily="2" charset="0"/>
                      </a:endParaRPr>
                    </a:p>
                    <a:p>
                      <a:pPr lvl="0"/>
                      <a:r>
                        <a:rPr lang="en-GB" sz="600" kern="1200" dirty="0">
                          <a:solidFill>
                            <a:schemeClr val="dk1"/>
                          </a:solidFill>
                          <a:effectLst/>
                          <a:latin typeface="Merriweather" panose="00000500000000000000" pitchFamily="2" charset="0"/>
                          <a:ea typeface="+mn-ea"/>
                          <a:cs typeface="+mn-cs"/>
                        </a:rPr>
                        <a:t>What is Shabbat? </a:t>
                      </a:r>
                      <a:endParaRPr lang="en-GB" sz="600" dirty="0">
                        <a:effectLst/>
                        <a:latin typeface="Merriweather" panose="00000500000000000000" pitchFamily="2" charset="0"/>
                      </a:endParaRPr>
                    </a:p>
                    <a:p>
                      <a:pPr lvl="0"/>
                      <a:r>
                        <a:rPr lang="en-GB" sz="600" kern="1200" dirty="0">
                          <a:solidFill>
                            <a:schemeClr val="dk1"/>
                          </a:solidFill>
                          <a:effectLst/>
                          <a:latin typeface="Merriweather" panose="00000500000000000000" pitchFamily="2" charset="0"/>
                          <a:ea typeface="+mn-ea"/>
                          <a:cs typeface="+mn-cs"/>
                        </a:rPr>
                        <a:t>What is Rosh Hashanah?</a:t>
                      </a:r>
                      <a:endParaRPr lang="en-GB" sz="600" dirty="0">
                        <a:effectLst/>
                        <a:latin typeface="Merriweather" panose="00000500000000000000" pitchFamily="2" charset="0"/>
                      </a:endParaRPr>
                    </a:p>
                    <a:p>
                      <a:pPr lvl="0"/>
                      <a:r>
                        <a:rPr lang="en-GB" sz="600" kern="1200" dirty="0">
                          <a:solidFill>
                            <a:schemeClr val="dk1"/>
                          </a:solidFill>
                          <a:effectLst/>
                          <a:latin typeface="Merriweather" panose="00000500000000000000" pitchFamily="2" charset="0"/>
                          <a:ea typeface="+mn-ea"/>
                          <a:cs typeface="+mn-cs"/>
                        </a:rPr>
                        <a:t>What is Yom Kippur?</a:t>
                      </a:r>
                      <a:endParaRPr lang="en-GB" sz="600" dirty="0">
                        <a:effectLst/>
                        <a:latin typeface="Merriweather" panose="00000500000000000000" pitchFamily="2" charset="0"/>
                      </a:endParaRPr>
                    </a:p>
                    <a:p>
                      <a:pPr lvl="0"/>
                      <a:r>
                        <a:rPr lang="en-GB" sz="600" kern="1200" dirty="0">
                          <a:solidFill>
                            <a:schemeClr val="dk1"/>
                          </a:solidFill>
                          <a:effectLst/>
                          <a:latin typeface="Merriweather" panose="00000500000000000000" pitchFamily="2" charset="0"/>
                          <a:ea typeface="+mn-ea"/>
                          <a:cs typeface="+mn-cs"/>
                        </a:rPr>
                        <a:t>What is Pesach?</a:t>
                      </a:r>
                      <a:endParaRPr lang="en-GB" sz="600" dirty="0">
                        <a:effectLst/>
                        <a:latin typeface="Merriweather" panose="00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7644152"/>
                  </a:ext>
                </a:extLst>
              </a:tr>
              <a:tr h="373736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Merriweather" panose="00000500000000000000" pitchFamily="2" charset="0"/>
                        </a:rPr>
                        <a:t>Geography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Merriweather" panose="00000500000000000000" pitchFamily="2" charset="0"/>
                        </a:rPr>
                        <a:t>How does chocolate impact local communities?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600" kern="1200" dirty="0">
                          <a:solidFill>
                            <a:schemeClr val="dk1"/>
                          </a:solidFill>
                          <a:effectLst/>
                          <a:latin typeface="Merriweather" panose="00000500000000000000" pitchFamily="2" charset="0"/>
                          <a:ea typeface="+mn-ea"/>
                          <a:cs typeface="+mn-cs"/>
                        </a:rPr>
                        <a:t>Explain that cocoa beans are produced in countries that have a tropical climate due to hotter weather and having both wet and dry seasons. </a:t>
                      </a:r>
                    </a:p>
                    <a:p>
                      <a:pPr lvl="0"/>
                      <a:r>
                        <a:rPr lang="en-GB" sz="600" kern="1200" dirty="0">
                          <a:solidFill>
                            <a:schemeClr val="dk1"/>
                          </a:solidFill>
                          <a:effectLst/>
                          <a:latin typeface="Merriweather" panose="00000500000000000000" pitchFamily="2" charset="0"/>
                          <a:ea typeface="+mn-ea"/>
                          <a:cs typeface="+mn-cs"/>
                        </a:rPr>
                        <a:t>Identify that Fairtrade as a scheme that allows farmers to receive a fair and set pay. </a:t>
                      </a:r>
                    </a:p>
                    <a:p>
                      <a:r>
                        <a:rPr lang="en-GB" sz="600" kern="1200" dirty="0">
                          <a:solidFill>
                            <a:schemeClr val="dk1"/>
                          </a:solidFill>
                          <a:effectLst/>
                          <a:latin typeface="Merriweather" panose="00000500000000000000" pitchFamily="2" charset="0"/>
                          <a:ea typeface="+mn-ea"/>
                          <a:cs typeface="+mn-cs"/>
                        </a:rPr>
                        <a:t>Explain that Fairtrade support communities by ensuring they are treated fairly. Name one social, one economic and one environmental benefit of Fairtrade on communities. </a:t>
                      </a:r>
                      <a:endParaRPr lang="en-GB" sz="600" b="0" kern="1200" dirty="0">
                        <a:solidFill>
                          <a:schemeClr val="dk1"/>
                        </a:solidFill>
                        <a:effectLst/>
                        <a:latin typeface="Merriweather" panose="00000500000000000000" pitchFamily="2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8294975"/>
                  </a:ext>
                </a:extLst>
              </a:tr>
              <a:tr h="755041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Merriweather" panose="00000500000000000000" pitchFamily="2" charset="0"/>
                        </a:rPr>
                        <a:t>French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E5EC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latin typeface="Merriweather Light" panose="00000400000000000000" pitchFamily="2" charset="0"/>
                        </a:rPr>
                        <a:t>La Date (The Date)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600" b="0" i="0" u="none" strike="noStrike" kern="1200" baseline="0" dirty="0">
                          <a:solidFill>
                            <a:schemeClr val="dk1"/>
                          </a:solidFill>
                          <a:latin typeface="Merriweather" panose="00000500000000000000" pitchFamily="2" charset="0"/>
                          <a:ea typeface="+mn-ea"/>
                          <a:cs typeface="+mn-cs"/>
                        </a:rPr>
                        <a:t>Repeat and recognise the months of the year in French.</a:t>
                      </a:r>
                    </a:p>
                    <a:p>
                      <a:r>
                        <a:rPr lang="en-GB" sz="600" b="0" i="0" u="none" strike="noStrike" kern="1200" baseline="0" dirty="0">
                          <a:solidFill>
                            <a:schemeClr val="dk1"/>
                          </a:solidFill>
                          <a:latin typeface="Merriweather" panose="00000500000000000000" pitchFamily="2" charset="0"/>
                          <a:ea typeface="+mn-ea"/>
                          <a:cs typeface="+mn-cs"/>
                        </a:rPr>
                        <a:t>Ask when somebody has a birthday and say when they have their</a:t>
                      </a:r>
                    </a:p>
                    <a:p>
                      <a:r>
                        <a:rPr lang="en-GB" sz="600" b="0" i="0" u="none" strike="noStrike" kern="1200" baseline="0" dirty="0">
                          <a:solidFill>
                            <a:schemeClr val="dk1"/>
                          </a:solidFill>
                          <a:latin typeface="Merriweather" panose="00000500000000000000" pitchFamily="2" charset="0"/>
                          <a:ea typeface="+mn-ea"/>
                          <a:cs typeface="+mn-cs"/>
                        </a:rPr>
                        <a:t>birthday.</a:t>
                      </a:r>
                    </a:p>
                    <a:p>
                      <a:r>
                        <a:rPr lang="en-GB" sz="600" b="0" i="0" u="none" strike="noStrike" kern="1200" baseline="0" dirty="0">
                          <a:solidFill>
                            <a:schemeClr val="dk1"/>
                          </a:solidFill>
                          <a:latin typeface="Merriweather" panose="00000500000000000000" pitchFamily="2" charset="0"/>
                          <a:ea typeface="+mn-ea"/>
                          <a:cs typeface="+mn-cs"/>
                        </a:rPr>
                        <a:t>Say the date in French.</a:t>
                      </a:r>
                    </a:p>
                    <a:p>
                      <a:r>
                        <a:rPr lang="en-GB" sz="600" b="0" i="0" u="none" strike="noStrike" kern="1200" baseline="0" dirty="0">
                          <a:solidFill>
                            <a:schemeClr val="dk1"/>
                          </a:solidFill>
                          <a:latin typeface="Merriweather" panose="00000500000000000000" pitchFamily="2" charset="0"/>
                          <a:ea typeface="+mn-ea"/>
                          <a:cs typeface="+mn-cs"/>
                        </a:rPr>
                        <a:t>Create a French calendar.</a:t>
                      </a:r>
                    </a:p>
                    <a:p>
                      <a:r>
                        <a:rPr lang="en-GB" sz="600" b="0" i="0" u="none" strike="noStrike" kern="1200" baseline="0" dirty="0">
                          <a:solidFill>
                            <a:schemeClr val="dk1"/>
                          </a:solidFill>
                          <a:latin typeface="Merriweather" panose="00000500000000000000" pitchFamily="2" charset="0"/>
                          <a:ea typeface="+mn-ea"/>
                          <a:cs typeface="+mn-cs"/>
                        </a:rPr>
                        <a:t>Recognise key dates in the French calendar.</a:t>
                      </a:r>
                      <a:endParaRPr lang="en-GB" sz="600" b="0" kern="1200" dirty="0">
                        <a:solidFill>
                          <a:schemeClr val="dk1"/>
                        </a:solidFill>
                        <a:effectLst/>
                        <a:latin typeface="Merriweather" panose="00000500000000000000" pitchFamily="2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4175548"/>
                  </a:ext>
                </a:extLst>
              </a:tr>
              <a:tr h="455943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Merriweather" panose="00000500000000000000" pitchFamily="2" charset="0"/>
                        </a:rPr>
                        <a:t>DT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Merriweather" panose="00000500000000000000" pitchFamily="2" charset="0"/>
                        </a:rPr>
                        <a:t>Aprons / Willy Wonka’s Fairtrade cookies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GB" sz="600" b="0" dirty="0">
                          <a:latin typeface="Merriweather Light" panose="00000400000000000000" pitchFamily="2" charset="0"/>
                        </a:rPr>
                        <a:t>Research about different products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GB" sz="600" b="0" dirty="0">
                          <a:latin typeface="Merriweather Light" panose="00000400000000000000" pitchFamily="2" charset="0"/>
                        </a:rPr>
                        <a:t>Market research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GB" sz="600" b="0" dirty="0">
                          <a:latin typeface="Merriweather Light" panose="00000400000000000000" pitchFamily="2" charset="0"/>
                        </a:rPr>
                        <a:t>Design cookies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GB" sz="600" b="0" dirty="0">
                          <a:latin typeface="Merriweather Light" panose="00000400000000000000" pitchFamily="2" charset="0"/>
                        </a:rPr>
                        <a:t>Bake cookies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GB" sz="600" b="0" dirty="0">
                          <a:latin typeface="Merriweather Light" panose="00000400000000000000" pitchFamily="2" charset="0"/>
                        </a:rPr>
                        <a:t>Evaluate project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5979854"/>
                  </a:ext>
                </a:extLst>
              </a:tr>
              <a:tr h="531325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Merriweather" panose="00000500000000000000" pitchFamily="2" charset="0"/>
                        </a:rPr>
                        <a:t>Music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Merriweather" panose="00000500000000000000" pitchFamily="2" charset="0"/>
                        </a:rPr>
                        <a:t>History of Music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600" kern="1200" dirty="0">
                          <a:solidFill>
                            <a:schemeClr val="dk1"/>
                          </a:solidFill>
                          <a:effectLst/>
                          <a:latin typeface="Merriweather" panose="00000500000000000000" pitchFamily="2" charset="0"/>
                          <a:ea typeface="+mn-ea"/>
                          <a:cs typeface="+mn-cs"/>
                        </a:rPr>
                        <a:t>Define country music</a:t>
                      </a:r>
                    </a:p>
                    <a:p>
                      <a:pPr lvl="0"/>
                      <a:r>
                        <a:rPr lang="en-GB" sz="600" kern="1200" dirty="0">
                          <a:solidFill>
                            <a:schemeClr val="dk1"/>
                          </a:solidFill>
                          <a:effectLst/>
                          <a:latin typeface="Merriweather" panose="00000500000000000000" pitchFamily="2" charset="0"/>
                          <a:ea typeface="+mn-ea"/>
                          <a:cs typeface="+mn-cs"/>
                        </a:rPr>
                        <a:t>Identify the origins of country music</a:t>
                      </a:r>
                    </a:p>
                    <a:p>
                      <a:pPr lvl="0"/>
                      <a:r>
                        <a:rPr lang="en-GB" sz="600" kern="1200" dirty="0">
                          <a:solidFill>
                            <a:schemeClr val="dk1"/>
                          </a:solidFill>
                          <a:effectLst/>
                          <a:latin typeface="Merriweather" panose="00000500000000000000" pitchFamily="2" charset="0"/>
                          <a:ea typeface="+mn-ea"/>
                          <a:cs typeface="+mn-cs"/>
                        </a:rPr>
                        <a:t>Listen to and discuss examples of country music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kern="1200" dirty="0">
                          <a:solidFill>
                            <a:schemeClr val="dk1"/>
                          </a:solidFill>
                          <a:effectLst/>
                          <a:latin typeface="Merriweather" panose="00000500000000000000" pitchFamily="2" charset="0"/>
                          <a:ea typeface="+mn-ea"/>
                          <a:cs typeface="+mn-cs"/>
                        </a:rPr>
                        <a:t>Identify who Johnny Cash was and his significance in music history.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kern="1200" dirty="0">
                          <a:solidFill>
                            <a:schemeClr val="dk1"/>
                          </a:solidFill>
                          <a:effectLst/>
                          <a:latin typeface="Merriweather" panose="00000500000000000000" pitchFamily="2" charset="0"/>
                          <a:ea typeface="+mn-ea"/>
                          <a:cs typeface="+mn-cs"/>
                        </a:rPr>
                        <a:t>Identify key musical features of country music.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kern="1200" dirty="0">
                          <a:solidFill>
                            <a:schemeClr val="dk1"/>
                          </a:solidFill>
                          <a:effectLst/>
                          <a:latin typeface="Merriweather" panose="00000500000000000000" pitchFamily="2" charset="0"/>
                          <a:ea typeface="+mn-ea"/>
                          <a:cs typeface="+mn-cs"/>
                        </a:rPr>
                        <a:t>Listen to examples of country music and describe what they hear.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0977946"/>
                  </a:ext>
                </a:extLst>
              </a:tr>
              <a:tr h="419467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Merriweather" panose="00000500000000000000" pitchFamily="2" charset="0"/>
                        </a:rPr>
                        <a:t>PSHE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Merriweather" panose="00000500000000000000" pitchFamily="2" charset="0"/>
                        </a:rPr>
                        <a:t>Dreams and goals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600" b="0" i="0" u="none" strike="noStrike" kern="1200" baseline="0" dirty="0">
                          <a:solidFill>
                            <a:schemeClr val="dk1"/>
                          </a:solidFill>
                          <a:latin typeface="Merriweather" panose="00000500000000000000" pitchFamily="2" charset="0"/>
                          <a:ea typeface="+mn-ea"/>
                          <a:cs typeface="+mn-cs"/>
                        </a:rPr>
                        <a:t>I can analyse my learning strengths and use this to design clear steps to help me improve. </a:t>
                      </a:r>
                    </a:p>
                    <a:p>
                      <a:r>
                        <a:rPr lang="en-GB" sz="600" b="0" i="0" u="none" strike="noStrike" kern="1200" baseline="0" dirty="0">
                          <a:solidFill>
                            <a:schemeClr val="dk1"/>
                          </a:solidFill>
                          <a:latin typeface="Merriweather" panose="00000500000000000000" pitchFamily="2" charset="0"/>
                          <a:ea typeface="+mn-ea"/>
                          <a:cs typeface="+mn-cs"/>
                        </a:rPr>
                        <a:t>I am confident to discuss my successes and difficulties with others. 	</a:t>
                      </a:r>
                    </a:p>
                    <a:p>
                      <a:r>
                        <a:rPr lang="en-GB" sz="600" b="0" i="0" u="none" strike="noStrike" kern="1200" baseline="0" dirty="0">
                          <a:solidFill>
                            <a:schemeClr val="dk1"/>
                          </a:solidFill>
                          <a:latin typeface="Merriweather" panose="00000500000000000000" pitchFamily="2" charset="0"/>
                          <a:ea typeface="+mn-ea"/>
                          <a:cs typeface="+mn-cs"/>
                        </a:rPr>
                        <a:t>I can explain the different ways that help me learn and what I need to do to improve. </a:t>
                      </a:r>
                    </a:p>
                    <a:p>
                      <a:r>
                        <a:rPr lang="en-GB" sz="600" b="0" i="0" u="none" strike="noStrike" kern="1200" baseline="0" dirty="0">
                          <a:solidFill>
                            <a:schemeClr val="dk1"/>
                          </a:solidFill>
                          <a:latin typeface="Merriweather" panose="00000500000000000000" pitchFamily="2" charset="0"/>
                          <a:ea typeface="+mn-ea"/>
                          <a:cs typeface="+mn-cs"/>
                        </a:rPr>
                        <a:t>I am confident and positive when I share my success with others. 	</a:t>
                      </a:r>
                    </a:p>
                    <a:p>
                      <a:r>
                        <a:rPr lang="en-GB" sz="600" b="0" i="0" u="none" strike="noStrike" kern="1200" baseline="0" dirty="0">
                          <a:solidFill>
                            <a:schemeClr val="dk1"/>
                          </a:solidFill>
                          <a:latin typeface="Merriweather" panose="00000500000000000000" pitchFamily="2" charset="0"/>
                          <a:ea typeface="+mn-ea"/>
                          <a:cs typeface="+mn-cs"/>
                        </a:rPr>
                        <a:t>I can tell you something I did well in a learning challenge and something I want to get better at. </a:t>
                      </a:r>
                    </a:p>
                    <a:p>
                      <a:r>
                        <a:rPr lang="en-GB" sz="600" b="0" i="0" u="none" strike="noStrike" kern="1200" baseline="0" dirty="0">
                          <a:solidFill>
                            <a:schemeClr val="dk1"/>
                          </a:solidFill>
                          <a:latin typeface="Merriweather" panose="00000500000000000000" pitchFamily="2" charset="0"/>
                          <a:ea typeface="+mn-ea"/>
                          <a:cs typeface="+mn-cs"/>
                        </a:rPr>
                        <a:t>I am happy to talk about what I did well and say why it makes me feel good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2347032"/>
                  </a:ext>
                </a:extLst>
              </a:tr>
              <a:tr h="383353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Merriweather" panose="00000500000000000000" pitchFamily="2" charset="0"/>
                        </a:rPr>
                        <a:t>PE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Merriweather" panose="00000500000000000000" pitchFamily="2" charset="0"/>
                        </a:rPr>
                        <a:t>Dance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GB" sz="600" dirty="0">
                          <a:latin typeface="Merriweather" panose="00000500000000000000" pitchFamily="2" charset="0"/>
                        </a:rPr>
                        <a:t>Develop and apply an understanding of how to react to a stimulus and create a motifs. Pupils will work in small groups to create sequences that use a range of apparatus that flow.</a:t>
                      </a:r>
                      <a:endParaRPr lang="en-GB" sz="600" b="0" dirty="0">
                        <a:latin typeface="Merriweather" panose="00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88040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66321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5187</TotalTime>
  <Words>733</Words>
  <Application>Microsoft Office PowerPoint</Application>
  <PresentationFormat>A4 Paper (210x297 mm)</PresentationFormat>
  <Paragraphs>99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0" baseType="lpstr">
      <vt:lpstr>Arial</vt:lpstr>
      <vt:lpstr>Calibri</vt:lpstr>
      <vt:lpstr>Calibri Light</vt:lpstr>
      <vt:lpstr>Merriweather</vt:lpstr>
      <vt:lpstr>Merriweather Light</vt:lpstr>
      <vt:lpstr>Sassoon Infant Std</vt:lpstr>
      <vt:lpstr>Symbol</vt:lpstr>
      <vt:lpstr>Office Theme</vt:lpstr>
      <vt:lpstr>PowerPoint Presentation</vt:lpstr>
      <vt:lpstr>PowerPoint Presentation</vt:lpstr>
    </vt:vector>
  </TitlesOfParts>
  <Company>Integra Schools 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Joseph Thompson</dc:creator>
  <cp:lastModifiedBy>Maisie Welch</cp:lastModifiedBy>
  <cp:revision>53</cp:revision>
  <dcterms:created xsi:type="dcterms:W3CDTF">2023-02-07T13:17:46Z</dcterms:created>
  <dcterms:modified xsi:type="dcterms:W3CDTF">2025-12-18T16:32:41Z</dcterms:modified>
</cp:coreProperties>
</file>