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D7F0EA"/>
    <a:srgbClr val="D9D9D9"/>
    <a:srgbClr val="FF7C80"/>
    <a:srgbClr val="CCFFCC"/>
    <a:srgbClr val="FF6699"/>
    <a:srgbClr val="B2A1C7"/>
    <a:srgbClr val="8E6AE8"/>
    <a:srgbClr val="FFFF99"/>
    <a:srgbClr val="B9B9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5373" autoAdjust="0"/>
  </p:normalViewPr>
  <p:slideViewPr>
    <p:cSldViewPr snapToGrid="0">
      <p:cViewPr varScale="1">
        <p:scale>
          <a:sx n="90" d="100"/>
          <a:sy n="90" d="100"/>
        </p:scale>
        <p:origin x="555" y="63"/>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481B43A-2DB0-4306-B58C-9926EF9FF405}" type="datetimeFigureOut">
              <a:rPr lang="en-GB" smtClean="0"/>
              <a:t>17/12/2025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84059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81B43A-2DB0-4306-B58C-9926EF9FF405}" type="datetimeFigureOut">
              <a:rPr lang="en-GB" smtClean="0"/>
              <a:t>17/12/2025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2419747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81B43A-2DB0-4306-B58C-9926EF9FF405}" type="datetimeFigureOut">
              <a:rPr lang="en-GB" smtClean="0"/>
              <a:t>17/12/2025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2483960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481B43A-2DB0-4306-B58C-9926EF9FF405}" type="datetimeFigureOut">
              <a:rPr lang="en-GB" smtClean="0"/>
              <a:t>17/12/2025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1831312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481B43A-2DB0-4306-B58C-9926EF9FF405}" type="datetimeFigureOut">
              <a:rPr lang="en-GB" smtClean="0"/>
              <a:t>17/12/2025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3171311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481B43A-2DB0-4306-B58C-9926EF9FF405}" type="datetimeFigureOut">
              <a:rPr lang="en-GB" smtClean="0"/>
              <a:t>17/12/2025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326748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81B43A-2DB0-4306-B58C-9926EF9FF405}" type="datetimeFigureOut">
              <a:rPr lang="en-GB" smtClean="0"/>
              <a:t>17/12/2025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363181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81B43A-2DB0-4306-B58C-9926EF9FF405}" type="datetimeFigureOut">
              <a:rPr lang="en-GB" smtClean="0"/>
              <a:t>17/12/2025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3775857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81B43A-2DB0-4306-B58C-9926EF9FF405}" type="datetimeFigureOut">
              <a:rPr lang="en-GB" smtClean="0"/>
              <a:t>17/12/2025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2173109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81B43A-2DB0-4306-B58C-9926EF9FF405}" type="datetimeFigureOut">
              <a:rPr lang="en-GB" smtClean="0"/>
              <a:t>17/12/2025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963820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81B43A-2DB0-4306-B58C-9926EF9FF405}" type="datetimeFigureOut">
              <a:rPr lang="en-GB" smtClean="0"/>
              <a:t>17/12/2025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8C8199-D51F-48EC-9EC4-FC7A5CCFE9EE}" type="slidenum">
              <a:rPr lang="en-GB" smtClean="0"/>
              <a:t>‹#›</a:t>
            </a:fld>
            <a:endParaRPr lang="en-GB"/>
          </a:p>
        </p:txBody>
      </p:sp>
    </p:spTree>
    <p:extLst>
      <p:ext uri="{BB962C8B-B14F-4D97-AF65-F5344CB8AC3E}">
        <p14:creationId xmlns:p14="http://schemas.microsoft.com/office/powerpoint/2010/main" val="1430155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81B43A-2DB0-4306-B58C-9926EF9FF405}" type="datetimeFigureOut">
              <a:rPr lang="en-GB" smtClean="0"/>
              <a:t>17/12/2025</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8C8199-D51F-48EC-9EC4-FC7A5CCFE9EE}" type="slidenum">
              <a:rPr lang="en-GB" smtClean="0"/>
              <a:t>‹#›</a:t>
            </a:fld>
            <a:endParaRPr lang="en-GB"/>
          </a:p>
        </p:txBody>
      </p:sp>
    </p:spTree>
    <p:extLst>
      <p:ext uri="{BB962C8B-B14F-4D97-AF65-F5344CB8AC3E}">
        <p14:creationId xmlns:p14="http://schemas.microsoft.com/office/powerpoint/2010/main" val="16213031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e 12"/>
          <p:cNvGraphicFramePr>
            <a:graphicFrameLocks noGrp="1"/>
          </p:cNvGraphicFramePr>
          <p:nvPr>
            <p:extLst>
              <p:ext uri="{D42A27DB-BD31-4B8C-83A1-F6EECF244321}">
                <p14:modId xmlns:p14="http://schemas.microsoft.com/office/powerpoint/2010/main" val="1444924210"/>
              </p:ext>
            </p:extLst>
          </p:nvPr>
        </p:nvGraphicFramePr>
        <p:xfrm>
          <a:off x="1025380" y="-3846"/>
          <a:ext cx="8880620" cy="1109007"/>
        </p:xfrm>
        <a:graphic>
          <a:graphicData uri="http://schemas.openxmlformats.org/drawingml/2006/table">
            <a:tbl>
              <a:tblPr firstRow="1" firstCol="1" bandRow="1">
                <a:tableStyleId>{5C22544A-7EE6-4342-B048-85BDC9FD1C3A}</a:tableStyleId>
              </a:tblPr>
              <a:tblGrid>
                <a:gridCol w="2198150">
                  <a:extLst>
                    <a:ext uri="{9D8B030D-6E8A-4147-A177-3AD203B41FA5}">
                      <a16:colId xmlns:a16="http://schemas.microsoft.com/office/drawing/2014/main" val="2792065934"/>
                    </a:ext>
                  </a:extLst>
                </a:gridCol>
                <a:gridCol w="762057">
                  <a:extLst>
                    <a:ext uri="{9D8B030D-6E8A-4147-A177-3AD203B41FA5}">
                      <a16:colId xmlns:a16="http://schemas.microsoft.com/office/drawing/2014/main" val="1044568834"/>
                    </a:ext>
                  </a:extLst>
                </a:gridCol>
                <a:gridCol w="1570107">
                  <a:extLst>
                    <a:ext uri="{9D8B030D-6E8A-4147-A177-3AD203B41FA5}">
                      <a16:colId xmlns:a16="http://schemas.microsoft.com/office/drawing/2014/main" val="2423559016"/>
                    </a:ext>
                  </a:extLst>
                </a:gridCol>
                <a:gridCol w="1390099">
                  <a:extLst>
                    <a:ext uri="{9D8B030D-6E8A-4147-A177-3AD203B41FA5}">
                      <a16:colId xmlns:a16="http://schemas.microsoft.com/office/drawing/2014/main" val="2093092353"/>
                    </a:ext>
                  </a:extLst>
                </a:gridCol>
                <a:gridCol w="824704">
                  <a:extLst>
                    <a:ext uri="{9D8B030D-6E8A-4147-A177-3AD203B41FA5}">
                      <a16:colId xmlns:a16="http://schemas.microsoft.com/office/drawing/2014/main" val="367049571"/>
                    </a:ext>
                  </a:extLst>
                </a:gridCol>
                <a:gridCol w="2135503">
                  <a:extLst>
                    <a:ext uri="{9D8B030D-6E8A-4147-A177-3AD203B41FA5}">
                      <a16:colId xmlns:a16="http://schemas.microsoft.com/office/drawing/2014/main" val="3916889540"/>
                    </a:ext>
                  </a:extLst>
                </a:gridCol>
              </a:tblGrid>
              <a:tr h="576753">
                <a:tc gridSpan="6">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3200" b="0" dirty="0">
                          <a:solidFill>
                            <a:srgbClr val="FFFFFF"/>
                          </a:solidFill>
                          <a:latin typeface="Merriweather" panose="00000500000000000000" pitchFamily="2" charset="0"/>
                          <a:ea typeface="Sassoon Infant Std" panose="020B0503020103030203" pitchFamily="34" charset="0"/>
                          <a:cs typeface="Sassoon Infant Std" panose="020B0503020103030203" pitchFamily="34" charset="0"/>
                        </a:rPr>
                        <a:t>Year 1 Term 3</a:t>
                      </a:r>
                      <a:endParaRPr lang="en-GB" sz="1100" b="0" dirty="0">
                        <a:latin typeface="Merriweather" panose="00000500000000000000" pitchFamily="2" charset="0"/>
                        <a:ea typeface="Calibri" panose="020F0502020204030204" pitchFamily="34"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20294A"/>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6986216"/>
                  </a:ext>
                </a:extLst>
              </a:tr>
              <a:tr h="319531">
                <a:tc gridSpan="2">
                  <a:txBody>
                    <a:bodyPr/>
                    <a:lstStyle/>
                    <a:p>
                      <a:pPr algn="ctr">
                        <a:lnSpc>
                          <a:spcPct val="107000"/>
                        </a:lnSpc>
                        <a:spcAft>
                          <a:spcPts val="0"/>
                        </a:spcAft>
                      </a:pPr>
                      <a:r>
                        <a:rPr lang="en-GB" sz="18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rPr>
                        <a:t>Whole School</a:t>
                      </a: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6ECAEF"/>
                    </a:solidFill>
                  </a:tcPr>
                </a:tc>
                <a:tc hMerge="1">
                  <a:txBody>
                    <a:bodyPr/>
                    <a:lstStyle/>
                    <a:p>
                      <a:endParaRPr lang="en-GB"/>
                    </a:p>
                  </a:txBody>
                  <a:tcPr/>
                </a:tc>
                <a:tc gridSpan="2">
                  <a:txBody>
                    <a:bodyPr/>
                    <a:lstStyle/>
                    <a:p>
                      <a:pPr algn="ctr">
                        <a:lnSpc>
                          <a:spcPct val="107000"/>
                        </a:lnSpc>
                        <a:spcAft>
                          <a:spcPts val="0"/>
                        </a:spcAft>
                      </a:pPr>
                      <a:r>
                        <a:rPr lang="en-GB" sz="18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rPr>
                        <a:t>Whole Child</a:t>
                      </a: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6ECAEF"/>
                    </a:solidFill>
                  </a:tcPr>
                </a:tc>
                <a:tc hMerge="1">
                  <a:txBody>
                    <a:bodyPr/>
                    <a:lstStyle/>
                    <a:p>
                      <a:endParaRPr lang="en-GB"/>
                    </a:p>
                  </a:txBody>
                  <a:tcPr/>
                </a:tc>
                <a:tc gridSpan="2">
                  <a:txBody>
                    <a:bodyPr/>
                    <a:lstStyle/>
                    <a:p>
                      <a:pPr algn="ctr">
                        <a:lnSpc>
                          <a:spcPct val="107000"/>
                        </a:lnSpc>
                        <a:spcAft>
                          <a:spcPts val="0"/>
                        </a:spcAft>
                      </a:pPr>
                      <a:r>
                        <a:rPr lang="en-GB" sz="18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rPr>
                        <a:t>Whole Hearted</a:t>
                      </a: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6ECAEF"/>
                    </a:solidFill>
                  </a:tcPr>
                </a:tc>
                <a:tc hMerge="1">
                  <a:txBody>
                    <a:bodyPr/>
                    <a:lstStyle/>
                    <a:p>
                      <a:endParaRPr lang="en-GB"/>
                    </a:p>
                  </a:txBody>
                  <a:tcPr/>
                </a:tc>
                <a:extLst>
                  <a:ext uri="{0D108BD9-81ED-4DB2-BD59-A6C34878D82A}">
                    <a16:rowId xmlns:a16="http://schemas.microsoft.com/office/drawing/2014/main" val="2050752487"/>
                  </a:ext>
                </a:extLst>
              </a:tr>
              <a:tr h="212723">
                <a:tc>
                  <a:txBody>
                    <a:bodyPr/>
                    <a:lstStyle/>
                    <a:p>
                      <a:pPr algn="ctr">
                        <a:lnSpc>
                          <a:spcPct val="107000"/>
                        </a:lnSpc>
                        <a:spcAft>
                          <a:spcPts val="0"/>
                        </a:spcAft>
                      </a:pPr>
                      <a:r>
                        <a:rPr lang="en-US" sz="1100" b="0" dirty="0">
                          <a:solidFill>
                            <a:schemeClr val="bg1"/>
                          </a:solidFill>
                          <a:effectLst/>
                          <a:latin typeface="Merriweather" panose="00000500000000000000" pitchFamily="2" charset="0"/>
                        </a:rPr>
                        <a:t>Identity &amp; Diversity</a:t>
                      </a:r>
                      <a:endParaRPr lang="en-GB" sz="11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0000"/>
                    </a:solidFill>
                  </a:tcPr>
                </a:tc>
                <a:tc gridSpan="2">
                  <a:txBody>
                    <a:bodyPr/>
                    <a:lstStyle/>
                    <a:p>
                      <a:pPr algn="ctr">
                        <a:lnSpc>
                          <a:spcPct val="107000"/>
                        </a:lnSpc>
                        <a:spcAft>
                          <a:spcPts val="0"/>
                        </a:spcAft>
                      </a:pPr>
                      <a:r>
                        <a:rPr lang="en-US" sz="1100" b="0" dirty="0">
                          <a:solidFill>
                            <a:schemeClr val="bg1"/>
                          </a:solidFill>
                          <a:effectLst/>
                          <a:latin typeface="Merriweather" panose="00000500000000000000" pitchFamily="2" charset="0"/>
                        </a:rPr>
                        <a:t>Curiosity</a:t>
                      </a:r>
                      <a:endParaRPr lang="en-GB" sz="11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000"/>
                    </a:solidFill>
                  </a:tcPr>
                </a:tc>
                <a:tc hMerge="1">
                  <a:txBody>
                    <a:bodyPr/>
                    <a:lstStyle/>
                    <a:p>
                      <a:endParaRPr lang="en-GB"/>
                    </a:p>
                  </a:txBody>
                  <a:tcPr/>
                </a:tc>
                <a:tc gridSpan="2">
                  <a:txBody>
                    <a:bodyPr/>
                    <a:lstStyle/>
                    <a:p>
                      <a:pPr algn="ctr">
                        <a:lnSpc>
                          <a:spcPct val="107000"/>
                        </a:lnSpc>
                        <a:spcAft>
                          <a:spcPts val="0"/>
                        </a:spcAft>
                      </a:pPr>
                      <a:r>
                        <a:rPr lang="en-US" sz="1100" b="0" dirty="0">
                          <a:solidFill>
                            <a:schemeClr val="bg1"/>
                          </a:solidFill>
                          <a:effectLst/>
                          <a:latin typeface="Merriweather" panose="00000500000000000000" pitchFamily="2" charset="0"/>
                        </a:rPr>
                        <a:t>Life Skills</a:t>
                      </a:r>
                      <a:endParaRPr lang="en-GB" sz="11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70C0"/>
                    </a:solidFill>
                  </a:tcPr>
                </a:tc>
                <a:tc hMerge="1">
                  <a:txBody>
                    <a:bodyPr/>
                    <a:lstStyle/>
                    <a:p>
                      <a:endParaRPr lang="en-GB"/>
                    </a:p>
                  </a:txBody>
                  <a:tcPr/>
                </a:tc>
                <a:tc>
                  <a:txBody>
                    <a:bodyPr/>
                    <a:lstStyle/>
                    <a:p>
                      <a:pPr algn="ctr">
                        <a:lnSpc>
                          <a:spcPct val="107000"/>
                        </a:lnSpc>
                        <a:spcAft>
                          <a:spcPts val="0"/>
                        </a:spcAft>
                      </a:pPr>
                      <a:r>
                        <a:rPr lang="en-US" sz="1100" b="0" dirty="0">
                          <a:solidFill>
                            <a:schemeClr val="bg1"/>
                          </a:solidFill>
                          <a:effectLst/>
                          <a:latin typeface="Merriweather" panose="00000500000000000000" pitchFamily="2" charset="0"/>
                        </a:rPr>
                        <a:t>Environment</a:t>
                      </a:r>
                      <a:endParaRPr lang="en-GB" sz="11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1745056987"/>
                  </a:ext>
                </a:extLst>
              </a:tr>
            </a:tbl>
          </a:graphicData>
        </a:graphic>
      </p:graphicFrame>
      <p:pic>
        <p:nvPicPr>
          <p:cNvPr id="14" name="Picture 13"/>
          <p:cNvPicPr>
            <a:picLocks noChangeAspect="1"/>
          </p:cNvPicPr>
          <p:nvPr/>
        </p:nvPicPr>
        <p:blipFill rotWithShape="1">
          <a:blip r:embed="rId2" cstate="print">
            <a:extLst>
              <a:ext uri="{28A0092B-C50C-407E-A947-70E740481C1C}">
                <a14:useLocalDpi xmlns:a14="http://schemas.microsoft.com/office/drawing/2010/main" val="0"/>
              </a:ext>
            </a:extLst>
          </a:blip>
          <a:srcRect r="6935"/>
          <a:stretch/>
        </p:blipFill>
        <p:spPr>
          <a:xfrm>
            <a:off x="32383" y="13952"/>
            <a:ext cx="1016000" cy="1091209"/>
          </a:xfrm>
          <a:prstGeom prst="rect">
            <a:avLst/>
          </a:prstGeom>
          <a:ln w="28575">
            <a:solidFill>
              <a:schemeClr val="bg1"/>
            </a:solidFill>
          </a:ln>
        </p:spPr>
      </p:pic>
      <p:sp>
        <p:nvSpPr>
          <p:cNvPr id="16" name="Rectangle 15"/>
          <p:cNvSpPr/>
          <p:nvPr/>
        </p:nvSpPr>
        <p:spPr>
          <a:xfrm>
            <a:off x="0" y="1225550"/>
            <a:ext cx="9906000" cy="482600"/>
          </a:xfrm>
          <a:prstGeom prst="rect">
            <a:avLst/>
          </a:prstGeom>
          <a:solidFill>
            <a:srgbClr val="6ECA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bg1"/>
                </a:solidFill>
                <a:latin typeface="Merriweather" panose="00000500000000000000" pitchFamily="2" charset="0"/>
              </a:rPr>
              <a:t>Our school value this term is: Independence </a:t>
            </a:r>
            <a:endParaRPr lang="en-GB" b="1" u="sng" dirty="0">
              <a:solidFill>
                <a:schemeClr val="bg1"/>
              </a:solidFill>
              <a:latin typeface="Merriweather" panose="00000500000000000000" pitchFamily="2" charset="0"/>
            </a:endParaRPr>
          </a:p>
        </p:txBody>
      </p:sp>
      <p:graphicFrame>
        <p:nvGraphicFramePr>
          <p:cNvPr id="3" name="Table 2"/>
          <p:cNvGraphicFramePr>
            <a:graphicFrameLocks noGrp="1"/>
          </p:cNvGraphicFramePr>
          <p:nvPr>
            <p:extLst>
              <p:ext uri="{D42A27DB-BD31-4B8C-83A1-F6EECF244321}">
                <p14:modId xmlns:p14="http://schemas.microsoft.com/office/powerpoint/2010/main" val="794591170"/>
              </p:ext>
            </p:extLst>
          </p:nvPr>
        </p:nvGraphicFramePr>
        <p:xfrm>
          <a:off x="227181" y="1813117"/>
          <a:ext cx="5639748" cy="4913560"/>
        </p:xfrm>
        <a:graphic>
          <a:graphicData uri="http://schemas.openxmlformats.org/drawingml/2006/table">
            <a:tbl>
              <a:tblPr firstRow="1" bandRow="1">
                <a:tableStyleId>{5940675A-B579-460E-94D1-54222C63F5DA}</a:tableStyleId>
              </a:tblPr>
              <a:tblGrid>
                <a:gridCol w="431641">
                  <a:extLst>
                    <a:ext uri="{9D8B030D-6E8A-4147-A177-3AD203B41FA5}">
                      <a16:colId xmlns:a16="http://schemas.microsoft.com/office/drawing/2014/main" val="2488064577"/>
                    </a:ext>
                  </a:extLst>
                </a:gridCol>
                <a:gridCol w="2760239">
                  <a:extLst>
                    <a:ext uri="{9D8B030D-6E8A-4147-A177-3AD203B41FA5}">
                      <a16:colId xmlns:a16="http://schemas.microsoft.com/office/drawing/2014/main" val="3045510805"/>
                    </a:ext>
                  </a:extLst>
                </a:gridCol>
                <a:gridCol w="2447868">
                  <a:extLst>
                    <a:ext uri="{9D8B030D-6E8A-4147-A177-3AD203B41FA5}">
                      <a16:colId xmlns:a16="http://schemas.microsoft.com/office/drawing/2014/main" val="1171806605"/>
                    </a:ext>
                  </a:extLst>
                </a:gridCol>
              </a:tblGrid>
              <a:tr h="366991">
                <a:tc>
                  <a:txBody>
                    <a:bodyPr/>
                    <a:lstStyle/>
                    <a:p>
                      <a:pPr algn="ctr"/>
                      <a:endParaRPr lang="en-GB" sz="1400" dirty="0">
                        <a:solidFill>
                          <a:schemeClr val="bg1"/>
                        </a:solidFill>
                        <a:latin typeface="Merriweather" panose="00000500000000000000" pitchFamily="2" charset="0"/>
                      </a:endParaRPr>
                    </a:p>
                  </a:txBody>
                  <a:tcPr>
                    <a:solidFill>
                      <a:srgbClr val="20294A"/>
                    </a:solidFill>
                  </a:tcPr>
                </a:tc>
                <a:tc gridSpan="2">
                  <a:txBody>
                    <a:bodyPr/>
                    <a:lstStyle/>
                    <a:p>
                      <a:pPr algn="ctr"/>
                      <a:r>
                        <a:rPr lang="en-GB" sz="1400" dirty="0">
                          <a:solidFill>
                            <a:schemeClr val="bg1"/>
                          </a:solidFill>
                          <a:latin typeface="Merriweather" panose="00000500000000000000" pitchFamily="2" charset="0"/>
                        </a:rPr>
                        <a:t>English</a:t>
                      </a:r>
                    </a:p>
                  </a:txBody>
                  <a:tcPr>
                    <a:solidFill>
                      <a:srgbClr val="20294A"/>
                    </a:solidFill>
                  </a:tcPr>
                </a:tc>
                <a:tc hMerge="1">
                  <a:txBody>
                    <a:bodyPr/>
                    <a:lstStyle/>
                    <a:p>
                      <a:pPr algn="ctr"/>
                      <a:endParaRPr lang="en-GB" sz="1600" dirty="0">
                        <a:latin typeface="Sassoon Infant Std" panose="020B0503020103030203" pitchFamily="34" charset="0"/>
                      </a:endParaRPr>
                    </a:p>
                  </a:txBody>
                  <a:tcPr/>
                </a:tc>
                <a:extLst>
                  <a:ext uri="{0D108BD9-81ED-4DB2-BD59-A6C34878D82A}">
                    <a16:rowId xmlns:a16="http://schemas.microsoft.com/office/drawing/2014/main" val="2523738723"/>
                  </a:ext>
                </a:extLst>
              </a:tr>
              <a:tr h="366991">
                <a:tc>
                  <a:txBody>
                    <a:bodyPr/>
                    <a:lstStyle/>
                    <a:p>
                      <a:pPr algn="ctr"/>
                      <a:endParaRPr lang="en-GB" sz="1100" dirty="0">
                        <a:latin typeface="Merriweather" panose="00000500000000000000" pitchFamily="2" charset="0"/>
                      </a:endParaRPr>
                    </a:p>
                  </a:txBody>
                  <a:tcPr>
                    <a:solidFill>
                      <a:srgbClr val="6BCBF1"/>
                    </a:solidFill>
                  </a:tcPr>
                </a:tc>
                <a:tc>
                  <a:txBody>
                    <a:bodyPr/>
                    <a:lstStyle/>
                    <a:p>
                      <a:pPr algn="ctr"/>
                      <a:r>
                        <a:rPr lang="en-GB" sz="1400" dirty="0">
                          <a:latin typeface="Merriweather" panose="00000500000000000000" pitchFamily="2" charset="0"/>
                        </a:rPr>
                        <a:t>Writing</a:t>
                      </a:r>
                    </a:p>
                  </a:txBody>
                  <a:tcPr>
                    <a:solidFill>
                      <a:srgbClr val="6BCBF1"/>
                    </a:solidFill>
                  </a:tcPr>
                </a:tc>
                <a:tc>
                  <a:txBody>
                    <a:bodyPr/>
                    <a:lstStyle/>
                    <a:p>
                      <a:pPr algn="ctr"/>
                      <a:r>
                        <a:rPr lang="en-GB" sz="1400" dirty="0">
                          <a:latin typeface="Merriweather" panose="00000500000000000000" pitchFamily="2" charset="0"/>
                        </a:rPr>
                        <a:t>Reading</a:t>
                      </a:r>
                    </a:p>
                  </a:txBody>
                  <a:tcPr>
                    <a:solidFill>
                      <a:srgbClr val="6BCBF1"/>
                    </a:solidFill>
                  </a:tcPr>
                </a:tc>
                <a:extLst>
                  <a:ext uri="{0D108BD9-81ED-4DB2-BD59-A6C34878D82A}">
                    <a16:rowId xmlns:a16="http://schemas.microsoft.com/office/drawing/2014/main" val="1107832059"/>
                  </a:ext>
                </a:extLst>
              </a:tr>
              <a:tr h="1022952">
                <a:tc>
                  <a:txBody>
                    <a:bodyPr/>
                    <a:lstStyle/>
                    <a:p>
                      <a:pPr algn="ctr"/>
                      <a:r>
                        <a:rPr lang="en-GB" sz="1600" dirty="0">
                          <a:latin typeface="Merriweather" panose="00000500000000000000" pitchFamily="2" charset="0"/>
                        </a:rPr>
                        <a:t>Key Texts</a:t>
                      </a:r>
                    </a:p>
                  </a:txBody>
                  <a:tcPr vert="vert270" anchor="ctr">
                    <a:solidFill>
                      <a:srgbClr val="6BCBF1"/>
                    </a:solidFill>
                  </a:tcPr>
                </a:tc>
                <a:tc>
                  <a:txBody>
                    <a:bodyPr/>
                    <a:lstStyle/>
                    <a:p>
                      <a:pPr algn="ctr"/>
                      <a:endParaRPr lang="en-GB" sz="1400" dirty="0">
                        <a:latin typeface="Merriweather" panose="00000500000000000000" pitchFamily="2" charset="0"/>
                      </a:endParaRPr>
                    </a:p>
                  </a:txBody>
                  <a:tcPr/>
                </a:tc>
                <a:tc>
                  <a:txBody>
                    <a:bodyPr/>
                    <a:lstStyle/>
                    <a:p>
                      <a:pPr algn="ctr"/>
                      <a:r>
                        <a:rPr lang="en-GB" sz="1200" dirty="0">
                          <a:latin typeface="Merriweather" panose="00000500000000000000" pitchFamily="2" charset="0"/>
                        </a:rPr>
                        <a:t>Little </a:t>
                      </a:r>
                      <a:r>
                        <a:rPr lang="en-GB" sz="1200" dirty="0" err="1">
                          <a:latin typeface="Merriweather" panose="00000500000000000000" pitchFamily="2" charset="0"/>
                        </a:rPr>
                        <a:t>Wandle</a:t>
                      </a:r>
                      <a:r>
                        <a:rPr lang="en-GB" sz="1200" dirty="0">
                          <a:latin typeface="Merriweather" panose="00000500000000000000" pitchFamily="2" charset="0"/>
                        </a:rPr>
                        <a:t> phase books.</a:t>
                      </a:r>
                    </a:p>
                    <a:p>
                      <a:pPr algn="ctr"/>
                      <a:r>
                        <a:rPr lang="en-GB" sz="1200" dirty="0">
                          <a:latin typeface="Merriweather" panose="00000500000000000000" pitchFamily="2" charset="0"/>
                        </a:rPr>
                        <a:t>FRED’s Teaching texts.</a:t>
                      </a:r>
                    </a:p>
                    <a:p>
                      <a:pPr algn="ctr"/>
                      <a:endParaRPr lang="en-GB" sz="1100" dirty="0">
                        <a:latin typeface="Merriweather" panose="00000500000000000000" pitchFamily="2" charset="0"/>
                      </a:endParaRPr>
                    </a:p>
                  </a:txBody>
                  <a:tcPr/>
                </a:tc>
                <a:extLst>
                  <a:ext uri="{0D108BD9-81ED-4DB2-BD59-A6C34878D82A}">
                    <a16:rowId xmlns:a16="http://schemas.microsoft.com/office/drawing/2014/main" val="4093705785"/>
                  </a:ext>
                </a:extLst>
              </a:tr>
              <a:tr h="118191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latin typeface="Merriweather" panose="00000500000000000000" pitchFamily="2" charset="0"/>
                        </a:rPr>
                        <a:t>Curriculum Objectives</a:t>
                      </a:r>
                    </a:p>
                  </a:txBody>
                  <a:tcPr vert="vert270" anchor="ctr">
                    <a:solidFill>
                      <a:srgbClr val="6BCBF1"/>
                    </a:solidFill>
                  </a:tcPr>
                </a:tc>
                <a:tc>
                  <a:txBody>
                    <a:bodyPr/>
                    <a:lstStyle/>
                    <a:p>
                      <a:pPr marL="0" indent="0" algn="l">
                        <a:buFont typeface="Arial" panose="020B0604020202020204" pitchFamily="34" charset="0"/>
                        <a:buNone/>
                      </a:pPr>
                      <a:r>
                        <a:rPr lang="en-GB" sz="1050" dirty="0">
                          <a:latin typeface="Merriweather" panose="00000500000000000000" pitchFamily="2" charset="0"/>
                        </a:rPr>
                        <a:t>Children will be able to accurately use:</a:t>
                      </a:r>
                    </a:p>
                    <a:p>
                      <a:pPr marL="171450" indent="-171450" algn="l">
                        <a:buFont typeface="Arial" panose="020B0604020202020204" pitchFamily="34" charset="0"/>
                        <a:buChar char="•"/>
                      </a:pPr>
                      <a:r>
                        <a:rPr lang="en-GB" sz="1050" dirty="0">
                          <a:latin typeface="Merriweather" panose="00000500000000000000" pitchFamily="2" charset="0"/>
                        </a:rPr>
                        <a:t>Capital letters, full stops, finger spaces, proper letter formation.</a:t>
                      </a:r>
                    </a:p>
                    <a:p>
                      <a:pPr marL="171450" indent="-171450" algn="l">
                        <a:buFont typeface="Arial" panose="020B0604020202020204" pitchFamily="34" charset="0"/>
                        <a:buChar char="•"/>
                      </a:pPr>
                      <a:r>
                        <a:rPr lang="en-GB" sz="1050" dirty="0">
                          <a:latin typeface="Merriweather" panose="00000500000000000000" pitchFamily="2" charset="0"/>
                        </a:rPr>
                        <a:t>s/es to make plurals without changing the root word.</a:t>
                      </a:r>
                    </a:p>
                    <a:p>
                      <a:pPr marL="171450" indent="-171450" algn="l">
                        <a:buFont typeface="Arial" panose="020B0604020202020204" pitchFamily="34" charset="0"/>
                        <a:buChar char="•"/>
                      </a:pPr>
                      <a:r>
                        <a:rPr lang="en-GB" sz="1050" dirty="0">
                          <a:latin typeface="Merriweather" panose="00000500000000000000" pitchFamily="2" charset="0"/>
                        </a:rPr>
                        <a:t>Capital letters for  names of people, places and I. </a:t>
                      </a:r>
                    </a:p>
                    <a:p>
                      <a:pPr marL="171450" indent="-171450" algn="l">
                        <a:buFont typeface="Arial" panose="020B0604020202020204" pitchFamily="34" charset="0"/>
                        <a:buChar char="•"/>
                      </a:pPr>
                      <a:endParaRPr lang="en-GB" sz="1050" dirty="0">
                        <a:latin typeface="Merriweather" panose="00000500000000000000" pitchFamily="2" charset="0"/>
                      </a:endParaRPr>
                    </a:p>
                  </a:txBody>
                  <a:tcPr/>
                </a:tc>
                <a:tc>
                  <a:txBody>
                    <a:bodyPr/>
                    <a:lstStyle/>
                    <a:p>
                      <a:pPr marL="171450" indent="-171450" algn="l">
                        <a:buFont typeface="Arial" panose="020B0604020202020204" pitchFamily="34" charset="0"/>
                        <a:buChar char="•"/>
                      </a:pPr>
                      <a:r>
                        <a:rPr lang="en-GB" sz="1000" dirty="0">
                          <a:latin typeface="Merriweather" panose="00000500000000000000" pitchFamily="2" charset="0"/>
                        </a:rPr>
                        <a:t>Make inferences about a text based on what is being said and done, make predictions on a story based on what has been read so far and discuss the significance of the title and events.</a:t>
                      </a:r>
                    </a:p>
                  </a:txBody>
                  <a:tcPr/>
                </a:tc>
                <a:extLst>
                  <a:ext uri="{0D108BD9-81ED-4DB2-BD59-A6C34878D82A}">
                    <a16:rowId xmlns:a16="http://schemas.microsoft.com/office/drawing/2014/main" val="1331552171"/>
                  </a:ext>
                </a:extLst>
              </a:tr>
              <a:tr h="323203">
                <a:tc rowSpan="2">
                  <a:txBody>
                    <a:bodyPr/>
                    <a:lstStyle/>
                    <a:p>
                      <a:pPr algn="ctr"/>
                      <a:r>
                        <a:rPr lang="en-GB" sz="1400" dirty="0">
                          <a:latin typeface="Merriweather" panose="00000500000000000000" pitchFamily="2" charset="0"/>
                        </a:rPr>
                        <a:t>Writing Outcomes</a:t>
                      </a:r>
                    </a:p>
                  </a:txBody>
                  <a:tcPr vert="vert270" anchor="ctr">
                    <a:solidFill>
                      <a:srgbClr val="6BCBF1"/>
                    </a:solidFill>
                  </a:tcPr>
                </a:tc>
                <a:tc rowSpan="2">
                  <a:txBody>
                    <a:bodyPr/>
                    <a:lstStyle/>
                    <a:p>
                      <a:pPr algn="l"/>
                      <a:r>
                        <a:rPr lang="en-GB" sz="1050" b="0" i="1" u="none" dirty="0">
                          <a:latin typeface="Merriweather" panose="00000500000000000000" pitchFamily="2" charset="0"/>
                        </a:rPr>
                        <a:t>Fiction – Innovate a familiar story.</a:t>
                      </a:r>
                    </a:p>
                    <a:p>
                      <a:pPr algn="l"/>
                      <a:r>
                        <a:rPr lang="en-GB" sz="1050" b="0" u="none" dirty="0">
                          <a:latin typeface="Merriweather" panose="00000500000000000000" pitchFamily="2" charset="0"/>
                        </a:rPr>
                        <a:t>Year 1 will rewrite the story of Grandad’s Island with alternative characters.</a:t>
                      </a:r>
                    </a:p>
                    <a:p>
                      <a:pPr algn="l"/>
                      <a:r>
                        <a:rPr lang="en-GB" sz="1050" b="0" i="1" u="none" dirty="0">
                          <a:latin typeface="Merriweather" panose="00000500000000000000" pitchFamily="2" charset="0"/>
                        </a:rPr>
                        <a:t>Non- Fiction – Write to Inform.</a:t>
                      </a:r>
                    </a:p>
                    <a:p>
                      <a:pPr algn="l"/>
                      <a:r>
                        <a:rPr lang="en-GB" sz="1050" b="0" u="none" dirty="0">
                          <a:latin typeface="Merriweather" panose="00000500000000000000" pitchFamily="2" charset="0"/>
                        </a:rPr>
                        <a:t>Year 1 will write a description of their own imagined Island.</a:t>
                      </a:r>
                    </a:p>
                    <a:p>
                      <a:pPr algn="l"/>
                      <a:endParaRPr lang="en-GB" sz="1050" b="0" u="none" dirty="0">
                        <a:latin typeface="Merriweather" panose="00000500000000000000" pitchFamily="2" charset="0"/>
                      </a:endParaRPr>
                    </a:p>
                  </a:txBody>
                  <a:tcPr/>
                </a:tc>
                <a:tc>
                  <a:txBody>
                    <a:bodyPr/>
                    <a:lstStyle/>
                    <a:p>
                      <a:pPr algn="ctr"/>
                      <a:r>
                        <a:rPr lang="en-GB" sz="1400" dirty="0">
                          <a:latin typeface="Merriweather" panose="00000500000000000000" pitchFamily="2" charset="0"/>
                        </a:rPr>
                        <a:t>Phonics</a:t>
                      </a:r>
                      <a:endParaRPr lang="en-GB" sz="1100" dirty="0">
                        <a:latin typeface="Merriweather" panose="00000500000000000000" pitchFamily="2" charset="0"/>
                      </a:endParaRPr>
                    </a:p>
                  </a:txBody>
                  <a:tcPr>
                    <a:solidFill>
                      <a:srgbClr val="6BCBF1"/>
                    </a:solidFill>
                  </a:tcPr>
                </a:tc>
                <a:extLst>
                  <a:ext uri="{0D108BD9-81ED-4DB2-BD59-A6C34878D82A}">
                    <a16:rowId xmlns:a16="http://schemas.microsoft.com/office/drawing/2014/main" val="1672722754"/>
                  </a:ext>
                </a:extLst>
              </a:tr>
              <a:tr h="1461823">
                <a:tc vMerge="1">
                  <a:txBody>
                    <a:bodyPr/>
                    <a:lstStyle/>
                    <a:p>
                      <a:endParaRPr lang="en-GB"/>
                    </a:p>
                  </a:txBody>
                  <a:tcPr/>
                </a:tc>
                <a:tc vMerge="1">
                  <a:txBody>
                    <a:bodyPr/>
                    <a:lstStyle/>
                    <a:p>
                      <a:endParaRPr lang="en-GB"/>
                    </a:p>
                  </a:txBody>
                  <a:tcPr/>
                </a:tc>
                <a:tc>
                  <a:txBody>
                    <a:bodyPr/>
                    <a:lstStyle/>
                    <a:p>
                      <a:pPr algn="l"/>
                      <a:endParaRPr lang="en-GB" sz="1100" dirty="0">
                        <a:latin typeface="Merriweather" panose="00000500000000000000" pitchFamily="2" charset="0"/>
                      </a:endParaRPr>
                    </a:p>
                  </a:txBody>
                  <a:tcPr/>
                </a:tc>
                <a:extLst>
                  <a:ext uri="{0D108BD9-81ED-4DB2-BD59-A6C34878D82A}">
                    <a16:rowId xmlns:a16="http://schemas.microsoft.com/office/drawing/2014/main" val="1701125338"/>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445892278"/>
              </p:ext>
            </p:extLst>
          </p:nvPr>
        </p:nvGraphicFramePr>
        <p:xfrm>
          <a:off x="6105466" y="1828539"/>
          <a:ext cx="3642653" cy="4870258"/>
        </p:xfrm>
        <a:graphic>
          <a:graphicData uri="http://schemas.openxmlformats.org/drawingml/2006/table">
            <a:tbl>
              <a:tblPr firstRow="1" bandRow="1">
                <a:tableStyleId>{5940675A-B579-460E-94D1-54222C63F5DA}</a:tableStyleId>
              </a:tblPr>
              <a:tblGrid>
                <a:gridCol w="1243811">
                  <a:extLst>
                    <a:ext uri="{9D8B030D-6E8A-4147-A177-3AD203B41FA5}">
                      <a16:colId xmlns:a16="http://schemas.microsoft.com/office/drawing/2014/main" val="2018371050"/>
                    </a:ext>
                  </a:extLst>
                </a:gridCol>
                <a:gridCol w="2398842">
                  <a:extLst>
                    <a:ext uri="{9D8B030D-6E8A-4147-A177-3AD203B41FA5}">
                      <a16:colId xmlns:a16="http://schemas.microsoft.com/office/drawing/2014/main" val="3045510805"/>
                    </a:ext>
                  </a:extLst>
                </a:gridCol>
              </a:tblGrid>
              <a:tr h="195297">
                <a:tc gridSpan="2">
                  <a:txBody>
                    <a:bodyPr/>
                    <a:lstStyle/>
                    <a:p>
                      <a:pPr algn="ctr"/>
                      <a:r>
                        <a:rPr lang="en-GB" sz="1400" dirty="0">
                          <a:solidFill>
                            <a:schemeClr val="bg1"/>
                          </a:solidFill>
                          <a:latin typeface="Merriweather" panose="00000500000000000000" pitchFamily="2" charset="0"/>
                        </a:rPr>
                        <a:t>Maths</a:t>
                      </a:r>
                    </a:p>
                  </a:txBody>
                  <a:tcPr>
                    <a:solidFill>
                      <a:srgbClr val="20294A"/>
                    </a:solidFill>
                  </a:tcPr>
                </a:tc>
                <a:tc hMerge="1">
                  <a:txBody>
                    <a:bodyPr/>
                    <a:lstStyle/>
                    <a:p>
                      <a:pPr algn="ctr"/>
                      <a:endParaRPr lang="en-GB" sz="1400" dirty="0">
                        <a:solidFill>
                          <a:schemeClr val="bg1"/>
                        </a:solidFill>
                        <a:latin typeface="Sassoon Infant Std" panose="020B0503020103030203" pitchFamily="34" charset="0"/>
                      </a:endParaRPr>
                    </a:p>
                  </a:txBody>
                  <a:tcPr>
                    <a:solidFill>
                      <a:srgbClr val="20294A"/>
                    </a:solidFill>
                  </a:tcPr>
                </a:tc>
                <a:extLst>
                  <a:ext uri="{0D108BD9-81ED-4DB2-BD59-A6C34878D82A}">
                    <a16:rowId xmlns:a16="http://schemas.microsoft.com/office/drawing/2014/main" val="2523738723"/>
                  </a:ext>
                </a:extLst>
              </a:tr>
              <a:tr h="2282729">
                <a:tc>
                  <a:txBody>
                    <a:bodyPr/>
                    <a:lstStyle/>
                    <a:p>
                      <a:pPr algn="ctr"/>
                      <a:r>
                        <a:rPr lang="en-GB" sz="1400" u="none" dirty="0">
                          <a:latin typeface="Merriweather" panose="00000500000000000000" pitchFamily="2" charset="0"/>
                        </a:rPr>
                        <a:t>Place value (within 20)</a:t>
                      </a:r>
                    </a:p>
                  </a:txBody>
                  <a:tcPr/>
                </a:tc>
                <a:tc>
                  <a:txBody>
                    <a:bodyPr/>
                    <a:lstStyle/>
                    <a:p>
                      <a:pPr algn="ctr"/>
                      <a:r>
                        <a:rPr lang="en-GB" sz="1100" dirty="0">
                          <a:latin typeface="Merriweather" panose="00000500000000000000" pitchFamily="2" charset="0"/>
                        </a:rPr>
                        <a:t>In this unit we will be understanding that numbers over 10 are made up of a 10 and some 1s. We will count and compare numbers to 20 as well as estimating on a number line to 20.</a:t>
                      </a:r>
                    </a:p>
                    <a:p>
                      <a:pPr algn="ctr"/>
                      <a:endParaRPr lang="en-GB" sz="1100" dirty="0">
                        <a:latin typeface="Merriweather" panose="00000500000000000000" pitchFamily="2" charset="0"/>
                      </a:endParaRPr>
                    </a:p>
                  </a:txBody>
                  <a:tcPr/>
                </a:tc>
                <a:extLst>
                  <a:ext uri="{0D108BD9-81ED-4DB2-BD59-A6C34878D82A}">
                    <a16:rowId xmlns:a16="http://schemas.microsoft.com/office/drawing/2014/main" val="4093705785"/>
                  </a:ext>
                </a:extLst>
              </a:tr>
              <a:tr h="2282729">
                <a:tc>
                  <a:txBody>
                    <a:bodyPr/>
                    <a:lstStyle/>
                    <a:p>
                      <a:pPr algn="ctr"/>
                      <a:r>
                        <a:rPr lang="en-GB" sz="1400" u="none" dirty="0">
                          <a:latin typeface="Merriweather" panose="00000500000000000000" pitchFamily="2" charset="0"/>
                        </a:rPr>
                        <a:t>Addition and subtraction (within 20)</a:t>
                      </a:r>
                    </a:p>
                  </a:txBody>
                  <a:tcPr/>
                </a:tc>
                <a:tc>
                  <a:txBody>
                    <a:bodyPr/>
                    <a:lstStyle/>
                    <a:p>
                      <a:pPr algn="ctr"/>
                      <a:r>
                        <a:rPr lang="en-GB" sz="1100" dirty="0">
                          <a:latin typeface="Merriweather" panose="00000500000000000000" pitchFamily="2" charset="0"/>
                        </a:rPr>
                        <a:t>We will use our knowledge of numbers within 20 to count on to add, look at doubles and near doubles to help us add. We will also count back and find the difference to work out subtraction questions.</a:t>
                      </a:r>
                    </a:p>
                  </a:txBody>
                  <a:tcPr/>
                </a:tc>
                <a:extLst>
                  <a:ext uri="{0D108BD9-81ED-4DB2-BD59-A6C34878D82A}">
                    <a16:rowId xmlns:a16="http://schemas.microsoft.com/office/drawing/2014/main" val="1331552171"/>
                  </a:ext>
                </a:extLst>
              </a:tr>
            </a:tbl>
          </a:graphicData>
        </a:graphic>
      </p:graphicFrame>
      <p:pic>
        <p:nvPicPr>
          <p:cNvPr id="2" name="Picture 1">
            <a:extLst>
              <a:ext uri="{FF2B5EF4-FFF2-40B4-BE49-F238E27FC236}">
                <a16:creationId xmlns:a16="http://schemas.microsoft.com/office/drawing/2014/main" id="{36852799-3660-44C7-8E5B-F2785751BE55}"/>
              </a:ext>
            </a:extLst>
          </p:cNvPr>
          <p:cNvPicPr>
            <a:picLocks noChangeAspect="1"/>
          </p:cNvPicPr>
          <p:nvPr/>
        </p:nvPicPr>
        <p:blipFill>
          <a:blip r:embed="rId3"/>
          <a:stretch>
            <a:fillRect/>
          </a:stretch>
        </p:blipFill>
        <p:spPr>
          <a:xfrm>
            <a:off x="1438315" y="2579284"/>
            <a:ext cx="1037374" cy="924054"/>
          </a:xfrm>
          <a:prstGeom prst="rect">
            <a:avLst/>
          </a:prstGeom>
        </p:spPr>
      </p:pic>
      <p:grpSp>
        <p:nvGrpSpPr>
          <p:cNvPr id="7" name="Group 6">
            <a:extLst>
              <a:ext uri="{FF2B5EF4-FFF2-40B4-BE49-F238E27FC236}">
                <a16:creationId xmlns:a16="http://schemas.microsoft.com/office/drawing/2014/main" id="{BC002AD5-F27F-4D2B-8893-F28F85F92ECC}"/>
              </a:ext>
            </a:extLst>
          </p:cNvPr>
          <p:cNvGrpSpPr/>
          <p:nvPr/>
        </p:nvGrpSpPr>
        <p:grpSpPr>
          <a:xfrm>
            <a:off x="3429563" y="5271673"/>
            <a:ext cx="2437366" cy="1455004"/>
            <a:chOff x="3390653" y="5573230"/>
            <a:chExt cx="2476276" cy="1455004"/>
          </a:xfrm>
        </p:grpSpPr>
        <p:pic>
          <p:nvPicPr>
            <p:cNvPr id="5" name="Picture 4">
              <a:extLst>
                <a:ext uri="{FF2B5EF4-FFF2-40B4-BE49-F238E27FC236}">
                  <a16:creationId xmlns:a16="http://schemas.microsoft.com/office/drawing/2014/main" id="{D4B39D2F-50B0-43BF-81C9-DB8868F7DD22}"/>
                </a:ext>
              </a:extLst>
            </p:cNvPr>
            <p:cNvPicPr>
              <a:picLocks noChangeAspect="1"/>
            </p:cNvPicPr>
            <p:nvPr/>
          </p:nvPicPr>
          <p:blipFill>
            <a:blip r:embed="rId4"/>
            <a:stretch>
              <a:fillRect/>
            </a:stretch>
          </p:blipFill>
          <p:spPr>
            <a:xfrm>
              <a:off x="3390653" y="5573230"/>
              <a:ext cx="2476276" cy="816752"/>
            </a:xfrm>
            <a:prstGeom prst="rect">
              <a:avLst/>
            </a:prstGeom>
          </p:spPr>
        </p:pic>
        <p:pic>
          <p:nvPicPr>
            <p:cNvPr id="6" name="Picture 5">
              <a:extLst>
                <a:ext uri="{FF2B5EF4-FFF2-40B4-BE49-F238E27FC236}">
                  <a16:creationId xmlns:a16="http://schemas.microsoft.com/office/drawing/2014/main" id="{597E2121-9B39-4713-87FA-4E499F0E8D02}"/>
                </a:ext>
              </a:extLst>
            </p:cNvPr>
            <p:cNvPicPr>
              <a:picLocks noChangeAspect="1"/>
            </p:cNvPicPr>
            <p:nvPr/>
          </p:nvPicPr>
          <p:blipFill>
            <a:blip r:embed="rId5"/>
            <a:stretch>
              <a:fillRect/>
            </a:stretch>
          </p:blipFill>
          <p:spPr>
            <a:xfrm>
              <a:off x="3390653" y="6375400"/>
              <a:ext cx="2453507" cy="652834"/>
            </a:xfrm>
            <a:prstGeom prst="rect">
              <a:avLst/>
            </a:prstGeom>
          </p:spPr>
        </p:pic>
      </p:grpSp>
      <p:pic>
        <p:nvPicPr>
          <p:cNvPr id="8" name="Picture 7">
            <a:extLst>
              <a:ext uri="{FF2B5EF4-FFF2-40B4-BE49-F238E27FC236}">
                <a16:creationId xmlns:a16="http://schemas.microsoft.com/office/drawing/2014/main" id="{5B26B554-C286-471B-8CE9-4131C242BDC8}"/>
              </a:ext>
            </a:extLst>
          </p:cNvPr>
          <p:cNvPicPr>
            <a:picLocks noChangeAspect="1"/>
          </p:cNvPicPr>
          <p:nvPr/>
        </p:nvPicPr>
        <p:blipFill>
          <a:blip r:embed="rId6"/>
          <a:stretch>
            <a:fillRect/>
          </a:stretch>
        </p:blipFill>
        <p:spPr>
          <a:xfrm>
            <a:off x="7431931" y="3433856"/>
            <a:ext cx="865763" cy="890677"/>
          </a:xfrm>
          <a:prstGeom prst="rect">
            <a:avLst/>
          </a:prstGeom>
        </p:spPr>
      </p:pic>
      <p:pic>
        <p:nvPicPr>
          <p:cNvPr id="9" name="Picture 8">
            <a:extLst>
              <a:ext uri="{FF2B5EF4-FFF2-40B4-BE49-F238E27FC236}">
                <a16:creationId xmlns:a16="http://schemas.microsoft.com/office/drawing/2014/main" id="{D90D527B-7BCA-483C-8BD4-411FD44C0048}"/>
              </a:ext>
            </a:extLst>
          </p:cNvPr>
          <p:cNvPicPr>
            <a:picLocks noChangeAspect="1"/>
          </p:cNvPicPr>
          <p:nvPr/>
        </p:nvPicPr>
        <p:blipFill>
          <a:blip r:embed="rId7"/>
          <a:stretch>
            <a:fillRect/>
          </a:stretch>
        </p:blipFill>
        <p:spPr>
          <a:xfrm>
            <a:off x="8297694" y="3697893"/>
            <a:ext cx="740991" cy="674692"/>
          </a:xfrm>
          <a:prstGeom prst="rect">
            <a:avLst/>
          </a:prstGeom>
        </p:spPr>
      </p:pic>
      <p:pic>
        <p:nvPicPr>
          <p:cNvPr id="10" name="Picture 9">
            <a:extLst>
              <a:ext uri="{FF2B5EF4-FFF2-40B4-BE49-F238E27FC236}">
                <a16:creationId xmlns:a16="http://schemas.microsoft.com/office/drawing/2014/main" id="{0F92B7C7-3762-4EBC-810B-4DEA1505D0FC}"/>
              </a:ext>
            </a:extLst>
          </p:cNvPr>
          <p:cNvPicPr>
            <a:picLocks noChangeAspect="1"/>
          </p:cNvPicPr>
          <p:nvPr/>
        </p:nvPicPr>
        <p:blipFill>
          <a:blip r:embed="rId8"/>
          <a:stretch>
            <a:fillRect/>
          </a:stretch>
        </p:blipFill>
        <p:spPr>
          <a:xfrm>
            <a:off x="8070217" y="3471040"/>
            <a:ext cx="1553942" cy="226853"/>
          </a:xfrm>
          <a:prstGeom prst="rect">
            <a:avLst/>
          </a:prstGeom>
        </p:spPr>
      </p:pic>
      <p:pic>
        <p:nvPicPr>
          <p:cNvPr id="11" name="Picture 10">
            <a:extLst>
              <a:ext uri="{FF2B5EF4-FFF2-40B4-BE49-F238E27FC236}">
                <a16:creationId xmlns:a16="http://schemas.microsoft.com/office/drawing/2014/main" id="{FD2C717D-418D-4D9E-80D8-3725C015F4EA}"/>
              </a:ext>
            </a:extLst>
          </p:cNvPr>
          <p:cNvPicPr>
            <a:picLocks noChangeAspect="1"/>
          </p:cNvPicPr>
          <p:nvPr/>
        </p:nvPicPr>
        <p:blipFill>
          <a:blip r:embed="rId9"/>
          <a:stretch>
            <a:fillRect/>
          </a:stretch>
        </p:blipFill>
        <p:spPr>
          <a:xfrm>
            <a:off x="7575517" y="5755160"/>
            <a:ext cx="578589" cy="890677"/>
          </a:xfrm>
          <a:prstGeom prst="rect">
            <a:avLst/>
          </a:prstGeom>
        </p:spPr>
      </p:pic>
      <p:pic>
        <p:nvPicPr>
          <p:cNvPr id="12" name="Picture 11">
            <a:extLst>
              <a:ext uri="{FF2B5EF4-FFF2-40B4-BE49-F238E27FC236}">
                <a16:creationId xmlns:a16="http://schemas.microsoft.com/office/drawing/2014/main" id="{E7161D40-F0A7-4684-8F76-904BB7CBB0A3}"/>
              </a:ext>
            </a:extLst>
          </p:cNvPr>
          <p:cNvPicPr>
            <a:picLocks noChangeAspect="1"/>
          </p:cNvPicPr>
          <p:nvPr/>
        </p:nvPicPr>
        <p:blipFill>
          <a:blip r:embed="rId10"/>
          <a:stretch>
            <a:fillRect/>
          </a:stretch>
        </p:blipFill>
        <p:spPr>
          <a:xfrm>
            <a:off x="8171195" y="5967034"/>
            <a:ext cx="1507624" cy="652834"/>
          </a:xfrm>
          <a:prstGeom prst="rect">
            <a:avLst/>
          </a:prstGeom>
        </p:spPr>
      </p:pic>
    </p:spTree>
    <p:extLst>
      <p:ext uri="{BB962C8B-B14F-4D97-AF65-F5344CB8AC3E}">
        <p14:creationId xmlns:p14="http://schemas.microsoft.com/office/powerpoint/2010/main" val="3364520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e 12"/>
          <p:cNvGraphicFramePr>
            <a:graphicFrameLocks noGrp="1"/>
          </p:cNvGraphicFramePr>
          <p:nvPr>
            <p:extLst>
              <p:ext uri="{D42A27DB-BD31-4B8C-83A1-F6EECF244321}">
                <p14:modId xmlns:p14="http://schemas.microsoft.com/office/powerpoint/2010/main" val="791812657"/>
              </p:ext>
            </p:extLst>
          </p:nvPr>
        </p:nvGraphicFramePr>
        <p:xfrm>
          <a:off x="1025380" y="-3846"/>
          <a:ext cx="8880620" cy="1109007"/>
        </p:xfrm>
        <a:graphic>
          <a:graphicData uri="http://schemas.openxmlformats.org/drawingml/2006/table">
            <a:tbl>
              <a:tblPr firstRow="1" firstCol="1" bandRow="1">
                <a:tableStyleId>{5C22544A-7EE6-4342-B048-85BDC9FD1C3A}</a:tableStyleId>
              </a:tblPr>
              <a:tblGrid>
                <a:gridCol w="2198150">
                  <a:extLst>
                    <a:ext uri="{9D8B030D-6E8A-4147-A177-3AD203B41FA5}">
                      <a16:colId xmlns:a16="http://schemas.microsoft.com/office/drawing/2014/main" val="2792065934"/>
                    </a:ext>
                  </a:extLst>
                </a:gridCol>
                <a:gridCol w="762057">
                  <a:extLst>
                    <a:ext uri="{9D8B030D-6E8A-4147-A177-3AD203B41FA5}">
                      <a16:colId xmlns:a16="http://schemas.microsoft.com/office/drawing/2014/main" val="1044568834"/>
                    </a:ext>
                  </a:extLst>
                </a:gridCol>
                <a:gridCol w="1570107">
                  <a:extLst>
                    <a:ext uri="{9D8B030D-6E8A-4147-A177-3AD203B41FA5}">
                      <a16:colId xmlns:a16="http://schemas.microsoft.com/office/drawing/2014/main" val="2423559016"/>
                    </a:ext>
                  </a:extLst>
                </a:gridCol>
                <a:gridCol w="1390099">
                  <a:extLst>
                    <a:ext uri="{9D8B030D-6E8A-4147-A177-3AD203B41FA5}">
                      <a16:colId xmlns:a16="http://schemas.microsoft.com/office/drawing/2014/main" val="2093092353"/>
                    </a:ext>
                  </a:extLst>
                </a:gridCol>
                <a:gridCol w="824704">
                  <a:extLst>
                    <a:ext uri="{9D8B030D-6E8A-4147-A177-3AD203B41FA5}">
                      <a16:colId xmlns:a16="http://schemas.microsoft.com/office/drawing/2014/main" val="367049571"/>
                    </a:ext>
                  </a:extLst>
                </a:gridCol>
                <a:gridCol w="2135503">
                  <a:extLst>
                    <a:ext uri="{9D8B030D-6E8A-4147-A177-3AD203B41FA5}">
                      <a16:colId xmlns:a16="http://schemas.microsoft.com/office/drawing/2014/main" val="3916889540"/>
                    </a:ext>
                  </a:extLst>
                </a:gridCol>
              </a:tblGrid>
              <a:tr h="576753">
                <a:tc gridSpan="6">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3200" b="0" dirty="0">
                          <a:solidFill>
                            <a:srgbClr val="FFFFFF"/>
                          </a:solidFill>
                          <a:latin typeface="Merriweather" panose="00000500000000000000" pitchFamily="2" charset="0"/>
                          <a:ea typeface="Sassoon Infant Std" panose="020B0503020103030203" pitchFamily="34" charset="0"/>
                          <a:cs typeface="Sassoon Infant Std" panose="020B0503020103030203" pitchFamily="34" charset="0"/>
                        </a:rPr>
                        <a:t>Year 1 Term 3</a:t>
                      </a:r>
                      <a:endParaRPr lang="en-GB" sz="1100" b="0" dirty="0">
                        <a:latin typeface="Merriweather" panose="00000500000000000000" pitchFamily="2" charset="0"/>
                        <a:ea typeface="Calibri" panose="020F0502020204030204" pitchFamily="34"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20294A"/>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6986216"/>
                  </a:ext>
                </a:extLst>
              </a:tr>
              <a:tr h="319531">
                <a:tc gridSpan="2">
                  <a:txBody>
                    <a:bodyPr/>
                    <a:lstStyle/>
                    <a:p>
                      <a:pPr algn="ctr">
                        <a:lnSpc>
                          <a:spcPct val="107000"/>
                        </a:lnSpc>
                        <a:spcAft>
                          <a:spcPts val="0"/>
                        </a:spcAft>
                      </a:pPr>
                      <a:r>
                        <a:rPr lang="en-GB" sz="18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rPr>
                        <a:t>Whole School</a:t>
                      </a: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6ECAEF"/>
                    </a:solidFill>
                  </a:tcPr>
                </a:tc>
                <a:tc hMerge="1">
                  <a:txBody>
                    <a:bodyPr/>
                    <a:lstStyle/>
                    <a:p>
                      <a:endParaRPr lang="en-GB"/>
                    </a:p>
                  </a:txBody>
                  <a:tcPr/>
                </a:tc>
                <a:tc gridSpan="2">
                  <a:txBody>
                    <a:bodyPr/>
                    <a:lstStyle/>
                    <a:p>
                      <a:pPr algn="ctr">
                        <a:lnSpc>
                          <a:spcPct val="107000"/>
                        </a:lnSpc>
                        <a:spcAft>
                          <a:spcPts val="0"/>
                        </a:spcAft>
                      </a:pPr>
                      <a:r>
                        <a:rPr lang="en-GB" sz="18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rPr>
                        <a:t>Whole Child</a:t>
                      </a: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6ECAEF"/>
                    </a:solidFill>
                  </a:tcPr>
                </a:tc>
                <a:tc hMerge="1">
                  <a:txBody>
                    <a:bodyPr/>
                    <a:lstStyle/>
                    <a:p>
                      <a:endParaRPr lang="en-GB"/>
                    </a:p>
                  </a:txBody>
                  <a:tcPr/>
                </a:tc>
                <a:tc gridSpan="2">
                  <a:txBody>
                    <a:bodyPr/>
                    <a:lstStyle/>
                    <a:p>
                      <a:pPr algn="ctr">
                        <a:lnSpc>
                          <a:spcPct val="107000"/>
                        </a:lnSpc>
                        <a:spcAft>
                          <a:spcPts val="0"/>
                        </a:spcAft>
                      </a:pPr>
                      <a:r>
                        <a:rPr lang="en-GB" sz="18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rPr>
                        <a:t>Whole Hearted</a:t>
                      </a: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6ECAEF"/>
                    </a:solidFill>
                  </a:tcPr>
                </a:tc>
                <a:tc hMerge="1">
                  <a:txBody>
                    <a:bodyPr/>
                    <a:lstStyle/>
                    <a:p>
                      <a:endParaRPr lang="en-GB"/>
                    </a:p>
                  </a:txBody>
                  <a:tcPr/>
                </a:tc>
                <a:extLst>
                  <a:ext uri="{0D108BD9-81ED-4DB2-BD59-A6C34878D82A}">
                    <a16:rowId xmlns:a16="http://schemas.microsoft.com/office/drawing/2014/main" val="2050752487"/>
                  </a:ext>
                </a:extLst>
              </a:tr>
              <a:tr h="212723">
                <a:tc>
                  <a:txBody>
                    <a:bodyPr/>
                    <a:lstStyle/>
                    <a:p>
                      <a:pPr algn="ctr">
                        <a:lnSpc>
                          <a:spcPct val="107000"/>
                        </a:lnSpc>
                        <a:spcAft>
                          <a:spcPts val="0"/>
                        </a:spcAft>
                      </a:pPr>
                      <a:r>
                        <a:rPr lang="en-US" sz="1100" b="0" dirty="0">
                          <a:solidFill>
                            <a:schemeClr val="bg1"/>
                          </a:solidFill>
                          <a:effectLst/>
                          <a:latin typeface="Merriweather" panose="00000500000000000000" pitchFamily="2" charset="0"/>
                        </a:rPr>
                        <a:t>Identity &amp; Diversity</a:t>
                      </a:r>
                      <a:endParaRPr lang="en-GB" sz="11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0000"/>
                    </a:solidFill>
                  </a:tcPr>
                </a:tc>
                <a:tc gridSpan="2">
                  <a:txBody>
                    <a:bodyPr/>
                    <a:lstStyle/>
                    <a:p>
                      <a:pPr algn="ctr">
                        <a:lnSpc>
                          <a:spcPct val="107000"/>
                        </a:lnSpc>
                        <a:spcAft>
                          <a:spcPts val="0"/>
                        </a:spcAft>
                      </a:pPr>
                      <a:r>
                        <a:rPr lang="en-US" sz="1100" b="0" dirty="0">
                          <a:solidFill>
                            <a:schemeClr val="bg1"/>
                          </a:solidFill>
                          <a:effectLst/>
                          <a:latin typeface="Merriweather" panose="00000500000000000000" pitchFamily="2" charset="0"/>
                        </a:rPr>
                        <a:t>Curiosity</a:t>
                      </a:r>
                      <a:endParaRPr lang="en-GB" sz="11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000"/>
                    </a:solidFill>
                  </a:tcPr>
                </a:tc>
                <a:tc hMerge="1">
                  <a:txBody>
                    <a:bodyPr/>
                    <a:lstStyle/>
                    <a:p>
                      <a:endParaRPr lang="en-GB"/>
                    </a:p>
                  </a:txBody>
                  <a:tcPr/>
                </a:tc>
                <a:tc gridSpan="2">
                  <a:txBody>
                    <a:bodyPr/>
                    <a:lstStyle/>
                    <a:p>
                      <a:pPr algn="ctr">
                        <a:lnSpc>
                          <a:spcPct val="107000"/>
                        </a:lnSpc>
                        <a:spcAft>
                          <a:spcPts val="0"/>
                        </a:spcAft>
                      </a:pPr>
                      <a:r>
                        <a:rPr lang="en-US" sz="1100" b="0" dirty="0">
                          <a:solidFill>
                            <a:schemeClr val="bg1"/>
                          </a:solidFill>
                          <a:effectLst/>
                          <a:latin typeface="Merriweather" panose="00000500000000000000" pitchFamily="2" charset="0"/>
                        </a:rPr>
                        <a:t>Life Skills</a:t>
                      </a:r>
                      <a:endParaRPr lang="en-GB" sz="11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70C0"/>
                    </a:solidFill>
                  </a:tcPr>
                </a:tc>
                <a:tc hMerge="1">
                  <a:txBody>
                    <a:bodyPr/>
                    <a:lstStyle/>
                    <a:p>
                      <a:endParaRPr lang="en-GB"/>
                    </a:p>
                  </a:txBody>
                  <a:tcPr/>
                </a:tc>
                <a:tc>
                  <a:txBody>
                    <a:bodyPr/>
                    <a:lstStyle/>
                    <a:p>
                      <a:pPr algn="ctr">
                        <a:lnSpc>
                          <a:spcPct val="107000"/>
                        </a:lnSpc>
                        <a:spcAft>
                          <a:spcPts val="0"/>
                        </a:spcAft>
                      </a:pPr>
                      <a:r>
                        <a:rPr lang="en-US" sz="1100" b="0" dirty="0">
                          <a:solidFill>
                            <a:schemeClr val="bg1"/>
                          </a:solidFill>
                          <a:effectLst/>
                          <a:latin typeface="Merriweather" panose="00000500000000000000" pitchFamily="2" charset="0"/>
                        </a:rPr>
                        <a:t>Environment</a:t>
                      </a:r>
                      <a:endParaRPr lang="en-GB" sz="1100" b="0" dirty="0">
                        <a:solidFill>
                          <a:schemeClr val="bg1"/>
                        </a:solidFill>
                        <a:effectLst/>
                        <a:latin typeface="Merriweather" panose="00000500000000000000" pitchFamily="2" charset="0"/>
                        <a:ea typeface="Calibri" panose="020F0502020204030204" pitchFamily="34" charset="0"/>
                        <a:cs typeface="Times New Roman" panose="02020603050405020304" pitchFamily="18" charset="0"/>
                      </a:endParaRPr>
                    </a:p>
                  </a:txBody>
                  <a:tcPr marL="55721" marR="55721"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1745056987"/>
                  </a:ext>
                </a:extLst>
              </a:tr>
            </a:tbl>
          </a:graphicData>
        </a:graphic>
      </p:graphicFrame>
      <p:pic>
        <p:nvPicPr>
          <p:cNvPr id="14" name="Picture 13"/>
          <p:cNvPicPr>
            <a:picLocks noChangeAspect="1"/>
          </p:cNvPicPr>
          <p:nvPr/>
        </p:nvPicPr>
        <p:blipFill rotWithShape="1">
          <a:blip r:embed="rId2" cstate="print">
            <a:extLst>
              <a:ext uri="{28A0092B-C50C-407E-A947-70E740481C1C}">
                <a14:useLocalDpi xmlns:a14="http://schemas.microsoft.com/office/drawing/2010/main" val="0"/>
              </a:ext>
            </a:extLst>
          </a:blip>
          <a:srcRect r="6935"/>
          <a:stretch/>
        </p:blipFill>
        <p:spPr>
          <a:xfrm>
            <a:off x="32383" y="13952"/>
            <a:ext cx="1016000" cy="1091209"/>
          </a:xfrm>
          <a:prstGeom prst="rect">
            <a:avLst/>
          </a:prstGeom>
          <a:ln w="28575">
            <a:solidFill>
              <a:schemeClr val="bg1"/>
            </a:solidFill>
          </a:ln>
        </p:spPr>
      </p:pic>
      <p:sp>
        <p:nvSpPr>
          <p:cNvPr id="16" name="Rectangle 15"/>
          <p:cNvSpPr/>
          <p:nvPr/>
        </p:nvSpPr>
        <p:spPr>
          <a:xfrm>
            <a:off x="0" y="1225550"/>
            <a:ext cx="9906000" cy="482600"/>
          </a:xfrm>
          <a:prstGeom prst="rect">
            <a:avLst/>
          </a:prstGeom>
          <a:solidFill>
            <a:srgbClr val="6ECA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bg1"/>
                </a:solidFill>
                <a:latin typeface="Merriweather" panose="00000500000000000000" pitchFamily="2" charset="0"/>
              </a:rPr>
              <a:t>Our school value this term is: Independence</a:t>
            </a:r>
            <a:endParaRPr lang="en-GB" b="1" u="sng" dirty="0">
              <a:solidFill>
                <a:schemeClr val="bg1"/>
              </a:solidFill>
              <a:latin typeface="Merriweather" panose="00000500000000000000" pitchFamily="2" charset="0"/>
            </a:endParaRPr>
          </a:p>
        </p:txBody>
      </p:sp>
      <p:graphicFrame>
        <p:nvGraphicFramePr>
          <p:cNvPr id="15" name="Table 14"/>
          <p:cNvGraphicFramePr>
            <a:graphicFrameLocks noGrp="1"/>
          </p:cNvGraphicFramePr>
          <p:nvPr>
            <p:extLst>
              <p:ext uri="{D42A27DB-BD31-4B8C-83A1-F6EECF244321}">
                <p14:modId xmlns:p14="http://schemas.microsoft.com/office/powerpoint/2010/main" val="418943976"/>
              </p:ext>
            </p:extLst>
          </p:nvPr>
        </p:nvGraphicFramePr>
        <p:xfrm>
          <a:off x="32381" y="1753437"/>
          <a:ext cx="9825052" cy="5064370"/>
        </p:xfrm>
        <a:graphic>
          <a:graphicData uri="http://schemas.openxmlformats.org/drawingml/2006/table">
            <a:tbl>
              <a:tblPr firstRow="1" bandRow="1">
                <a:tableStyleId>{5940675A-B579-460E-94D1-54222C63F5DA}</a:tableStyleId>
              </a:tblPr>
              <a:tblGrid>
                <a:gridCol w="9825052">
                  <a:extLst>
                    <a:ext uri="{9D8B030D-6E8A-4147-A177-3AD203B41FA5}">
                      <a16:colId xmlns:a16="http://schemas.microsoft.com/office/drawing/2014/main" val="646242865"/>
                    </a:ext>
                  </a:extLst>
                </a:gridCol>
              </a:tblGrid>
              <a:tr h="5064370">
                <a:tc>
                  <a:txBody>
                    <a:bodyPr/>
                    <a:lstStyle/>
                    <a:p>
                      <a:endParaRPr lang="en-GB" sz="1600" dirty="0">
                        <a:solidFill>
                          <a:schemeClr val="bg1"/>
                        </a:solidFill>
                        <a:latin typeface="Sassoon Infant Std" panose="020B0503020103030203"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20294A"/>
                    </a:solidFill>
                  </a:tcPr>
                </a:tc>
                <a:extLst>
                  <a:ext uri="{0D108BD9-81ED-4DB2-BD59-A6C34878D82A}">
                    <a16:rowId xmlns:a16="http://schemas.microsoft.com/office/drawing/2014/main" val="115263989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46643953"/>
              </p:ext>
            </p:extLst>
          </p:nvPr>
        </p:nvGraphicFramePr>
        <p:xfrm>
          <a:off x="88481" y="1828539"/>
          <a:ext cx="9693588" cy="4936174"/>
        </p:xfrm>
        <a:graphic>
          <a:graphicData uri="http://schemas.openxmlformats.org/drawingml/2006/table">
            <a:tbl>
              <a:tblPr firstRow="1" bandRow="1">
                <a:tableStyleId>{5C22544A-7EE6-4342-B048-85BDC9FD1C3A}</a:tableStyleId>
              </a:tblPr>
              <a:tblGrid>
                <a:gridCol w="2002966">
                  <a:extLst>
                    <a:ext uri="{9D8B030D-6E8A-4147-A177-3AD203B41FA5}">
                      <a16:colId xmlns:a16="http://schemas.microsoft.com/office/drawing/2014/main" val="840262766"/>
                    </a:ext>
                  </a:extLst>
                </a:gridCol>
                <a:gridCol w="2626468">
                  <a:extLst>
                    <a:ext uri="{9D8B030D-6E8A-4147-A177-3AD203B41FA5}">
                      <a16:colId xmlns:a16="http://schemas.microsoft.com/office/drawing/2014/main" val="2808527855"/>
                    </a:ext>
                  </a:extLst>
                </a:gridCol>
                <a:gridCol w="5064154">
                  <a:extLst>
                    <a:ext uri="{9D8B030D-6E8A-4147-A177-3AD203B41FA5}">
                      <a16:colId xmlns:a16="http://schemas.microsoft.com/office/drawing/2014/main" val="579569846"/>
                    </a:ext>
                  </a:extLst>
                </a:gridCol>
              </a:tblGrid>
              <a:tr h="225062">
                <a:tc>
                  <a:txBody>
                    <a:bodyPr/>
                    <a:lstStyle/>
                    <a:p>
                      <a:r>
                        <a:rPr lang="en-GB" sz="1000" dirty="0">
                          <a:latin typeface="Merriweather" panose="00000500000000000000" pitchFamily="2" charset="0"/>
                        </a:rPr>
                        <a:t>Topic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BCBF1"/>
                    </a:solidFill>
                  </a:tcPr>
                </a:tc>
                <a:tc>
                  <a:txBody>
                    <a:bodyPr/>
                    <a:lstStyle/>
                    <a:p>
                      <a:r>
                        <a:rPr lang="en-GB" sz="1000" dirty="0">
                          <a:latin typeface="Merriweather" panose="00000500000000000000" pitchFamily="2" charset="0"/>
                        </a:rPr>
                        <a:t>Big Question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BCBF1"/>
                    </a:solidFill>
                  </a:tcPr>
                </a:tc>
                <a:tc>
                  <a:txBody>
                    <a:bodyPr/>
                    <a:lstStyle/>
                    <a:p>
                      <a:r>
                        <a:rPr lang="en-GB" sz="1000" dirty="0">
                          <a:latin typeface="Merriweather" panose="00000500000000000000" pitchFamily="2" charset="0"/>
                        </a:rPr>
                        <a:t>Learning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BCBF1"/>
                    </a:solidFill>
                  </a:tcPr>
                </a:tc>
                <a:extLst>
                  <a:ext uri="{0D108BD9-81ED-4DB2-BD59-A6C34878D82A}">
                    <a16:rowId xmlns:a16="http://schemas.microsoft.com/office/drawing/2014/main" val="3790346369"/>
                  </a:ext>
                </a:extLst>
              </a:tr>
              <a:tr h="1223776">
                <a:tc>
                  <a:txBody>
                    <a:bodyPr/>
                    <a:lstStyle/>
                    <a:p>
                      <a:r>
                        <a:rPr lang="en-GB" sz="1000" dirty="0">
                          <a:latin typeface="Merriweather" panose="00000500000000000000" pitchFamily="2" charset="0"/>
                        </a:rPr>
                        <a:t>Science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99"/>
                    </a:solidFill>
                  </a:tcPr>
                </a:tc>
                <a:tc>
                  <a:txBody>
                    <a:bodyPr/>
                    <a:lstStyle/>
                    <a:p>
                      <a:pPr algn="ctr"/>
                      <a:r>
                        <a:rPr lang="en-GB" sz="1000" dirty="0">
                          <a:latin typeface="Merriweather" panose="00000500000000000000" pitchFamily="2" charset="0"/>
                        </a:rPr>
                        <a:t>How do we choose which materials to 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latin typeface="Merriweather" panose="00000500000000000000" pitchFamily="2" charset="0"/>
                        </a:rPr>
                        <a:t>By the end of the term, children will be able to:</a:t>
                      </a:r>
                    </a:p>
                    <a:p>
                      <a:pPr marL="228600" indent="-228600">
                        <a:buAutoNum type="arabicPeriod"/>
                      </a:pPr>
                      <a:r>
                        <a:rPr lang="en-GB" sz="900" dirty="0">
                          <a:latin typeface="Merriweather" panose="00000500000000000000" pitchFamily="2" charset="0"/>
                        </a:rPr>
                        <a:t>Compare the suitability of different materials for different purposes. </a:t>
                      </a:r>
                      <a:r>
                        <a:rPr lang="en-GB" sz="900" i="1" dirty="0" err="1">
                          <a:latin typeface="Merriweather" panose="00000500000000000000" pitchFamily="2" charset="0"/>
                        </a:rPr>
                        <a:t>Eg.</a:t>
                      </a:r>
                      <a:r>
                        <a:rPr lang="en-GB" sz="900" i="1" dirty="0">
                          <a:latin typeface="Merriweather" panose="00000500000000000000" pitchFamily="2" charset="0"/>
                        </a:rPr>
                        <a:t> Why do we use a waterproof material for raincoats? </a:t>
                      </a:r>
                    </a:p>
                    <a:p>
                      <a:pPr marL="228600" indent="-228600">
                        <a:buAutoNum type="arabicPeriod"/>
                      </a:pPr>
                      <a:r>
                        <a:rPr lang="en-GB" sz="900" dirty="0">
                          <a:latin typeface="Merriweather" panose="00000500000000000000" pitchFamily="2" charset="0"/>
                        </a:rPr>
                        <a:t>Describe materials using words like: hard, soft, strong, weak, heavy, smooth, rough etc.</a:t>
                      </a:r>
                    </a:p>
                    <a:p>
                      <a:pPr marL="228600" indent="-228600">
                        <a:buAutoNum type="arabicPeriod"/>
                      </a:pPr>
                      <a:r>
                        <a:rPr lang="en-GB" sz="900" dirty="0">
                          <a:latin typeface="Merriweather" panose="00000500000000000000" pitchFamily="2" charset="0"/>
                        </a:rPr>
                        <a:t>Know from observation what an object is made from and how they know. </a:t>
                      </a:r>
                      <a:r>
                        <a:rPr lang="en-GB" sz="900" i="1" dirty="0" err="1">
                          <a:latin typeface="Merriweather" panose="00000500000000000000" pitchFamily="2" charset="0"/>
                        </a:rPr>
                        <a:t>Eg.</a:t>
                      </a:r>
                      <a:r>
                        <a:rPr lang="en-GB" sz="900" i="1" dirty="0">
                          <a:latin typeface="Merriweather" panose="00000500000000000000" pitchFamily="2" charset="0"/>
                        </a:rPr>
                        <a:t> A cup is made from glass, I know this because it is transparent and can break easily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26148476"/>
                  </a:ext>
                </a:extLst>
              </a:tr>
              <a:tr h="614802">
                <a:tc>
                  <a:txBody>
                    <a:bodyPr/>
                    <a:lstStyle/>
                    <a:p>
                      <a:r>
                        <a:rPr lang="en-GB" sz="1000" dirty="0">
                          <a:latin typeface="Merriweather" panose="00000500000000000000" pitchFamily="2" charset="0"/>
                        </a:rPr>
                        <a:t>History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2A1C7"/>
                    </a:solidFill>
                  </a:tcPr>
                </a:tc>
                <a:tc>
                  <a:txBody>
                    <a:bodyPr/>
                    <a:lstStyle/>
                    <a:p>
                      <a:pPr algn="ctr"/>
                      <a:r>
                        <a:rPr lang="en-GB" sz="1000" dirty="0">
                          <a:latin typeface="Merriweather" panose="00000500000000000000" pitchFamily="2" charset="0"/>
                        </a:rPr>
                        <a:t>How have children’s toys changed since our grandparents were little?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FontTx/>
                        <a:buNone/>
                      </a:pPr>
                      <a:r>
                        <a:rPr lang="en-GB" sz="900" baseline="0" dirty="0">
                          <a:latin typeface="Merriweather" panose="00000500000000000000" pitchFamily="2" charset="0"/>
                        </a:rPr>
                        <a:t>By the end of the term, children will be able to:</a:t>
                      </a:r>
                    </a:p>
                    <a:p>
                      <a:pPr marL="228600" indent="-228600">
                        <a:buFontTx/>
                        <a:buAutoNum type="arabicPeriod"/>
                      </a:pPr>
                      <a:r>
                        <a:rPr lang="en-GB" sz="900" baseline="0" dirty="0">
                          <a:latin typeface="Merriweather" panose="00000500000000000000" pitchFamily="2" charset="0"/>
                        </a:rPr>
                        <a:t>Explain and understand the term ‘living memory’.</a:t>
                      </a:r>
                    </a:p>
                    <a:p>
                      <a:pPr marL="228600" indent="-228600">
                        <a:buFontTx/>
                        <a:buAutoNum type="arabicPeriod"/>
                      </a:pPr>
                      <a:r>
                        <a:rPr lang="en-GB" sz="900" baseline="0" dirty="0">
                          <a:latin typeface="Merriweather" panose="00000500000000000000" pitchFamily="2" charset="0"/>
                        </a:rPr>
                        <a:t>Compare old toys and new toys including the material they were made from and the technology inside them.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57644152"/>
                  </a:ext>
                </a:extLst>
              </a:tr>
              <a:tr h="323905">
                <a:tc>
                  <a:txBody>
                    <a:bodyPr/>
                    <a:lstStyle/>
                    <a:p>
                      <a:r>
                        <a:rPr lang="en-GB" sz="1000" dirty="0">
                          <a:latin typeface="Merriweather" panose="00000500000000000000" pitchFamily="2" charset="0"/>
                        </a:rPr>
                        <a:t>Art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99"/>
                    </a:solidFill>
                  </a:tcPr>
                </a:tc>
                <a:tc>
                  <a:txBody>
                    <a:bodyPr/>
                    <a:lstStyle/>
                    <a:p>
                      <a:pPr algn="ctr"/>
                      <a:r>
                        <a:rPr lang="en-GB" sz="1000" dirty="0">
                          <a:latin typeface="Merriweather" panose="00000500000000000000" pitchFamily="2" charset="0"/>
                        </a:rPr>
                        <a:t>Spirals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FontTx/>
                        <a:buNone/>
                      </a:pPr>
                      <a:r>
                        <a:rPr lang="en-GB" sz="900" baseline="0" dirty="0">
                          <a:latin typeface="Merriweather" panose="00000500000000000000" pitchFamily="2" charset="0"/>
                        </a:rPr>
                        <a:t>By the end of term, children will have:</a:t>
                      </a:r>
                    </a:p>
                    <a:p>
                      <a:pPr marL="228600" indent="-228600">
                        <a:buFontTx/>
                        <a:buAutoNum type="arabicPeriod"/>
                      </a:pPr>
                      <a:r>
                        <a:rPr lang="en-GB" sz="900" baseline="0" dirty="0">
                          <a:latin typeface="Merriweather" panose="00000500000000000000" pitchFamily="2" charset="0"/>
                        </a:rPr>
                        <a:t>Created a spiral drawing using different mediums like graphite and pen.</a:t>
                      </a:r>
                    </a:p>
                    <a:p>
                      <a:pPr marL="228600" indent="-228600">
                        <a:buFontTx/>
                        <a:buAutoNum type="arabicPeriod"/>
                      </a:pPr>
                      <a:r>
                        <a:rPr lang="en-GB" sz="900" baseline="0" dirty="0">
                          <a:latin typeface="Merriweather" panose="00000500000000000000" pitchFamily="2" charset="0"/>
                        </a:rPr>
                        <a:t>Drawn from observation for a few minutes at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68294975"/>
                  </a:ext>
                </a:extLst>
              </a:tr>
              <a:tr h="282212">
                <a:tc>
                  <a:txBody>
                    <a:bodyPr/>
                    <a:lstStyle/>
                    <a:p>
                      <a:r>
                        <a:rPr lang="en-GB" sz="1000" dirty="0">
                          <a:latin typeface="Merriweather" panose="00000500000000000000" pitchFamily="2" charset="0"/>
                        </a:rPr>
                        <a:t>Music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c>
                  <a:txBody>
                    <a:bodyPr/>
                    <a:lstStyle/>
                    <a:p>
                      <a:pPr algn="ctr"/>
                      <a:r>
                        <a:rPr lang="en-GB" sz="1000" dirty="0">
                          <a:latin typeface="Merriweather" panose="00000500000000000000" pitchFamily="2" charset="0"/>
                        </a:rPr>
                        <a:t>Hey You! Glockenspiel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900" dirty="0">
                          <a:latin typeface="Merriweather" panose="00000500000000000000" pitchFamily="2" charset="0"/>
                        </a:rPr>
                        <a:t>The children will learn about the differences between pulse, rhythm and pitch and to learn how to rap and enjoy it in its original form.</a:t>
                      </a:r>
                    </a:p>
                    <a:p>
                      <a:r>
                        <a:rPr lang="en-GB" sz="900" dirty="0">
                          <a:latin typeface="Merriweather" panose="00000500000000000000" pitchFamily="2" charset="0"/>
                        </a:rPr>
                        <a:t>As well as learning to sing, play, improvise and compose with this song, children will listen and appraise other Old-School Hip Hop tunes.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4175548"/>
                  </a:ext>
                </a:extLst>
              </a:tr>
              <a:tr h="416553">
                <a:tc>
                  <a:txBody>
                    <a:bodyPr/>
                    <a:lstStyle/>
                    <a:p>
                      <a:r>
                        <a:rPr lang="en-GB" sz="1000" dirty="0">
                          <a:latin typeface="Merriweather" panose="00000500000000000000" pitchFamily="2" charset="0"/>
                        </a:rPr>
                        <a:t>Personal, Social, Health Education (PSHE)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a:r>
                        <a:rPr lang="en-GB" sz="1000" dirty="0">
                          <a:latin typeface="Merriweather" panose="00000500000000000000" pitchFamily="2" charset="0"/>
                        </a:rPr>
                        <a:t>Dreams and goals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FontTx/>
                        <a:buNone/>
                      </a:pPr>
                      <a:r>
                        <a:rPr lang="en-GB" sz="900" dirty="0">
                          <a:latin typeface="Merriweather" panose="00000500000000000000" pitchFamily="2" charset="0"/>
                        </a:rPr>
                        <a:t>Children will learn how to set goals and make steps on how to achieve them as well as thinking about challenges we might face when trying to reach these goals.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45979854"/>
                  </a:ext>
                </a:extLst>
              </a:tr>
              <a:tr h="435819">
                <a:tc>
                  <a:txBody>
                    <a:bodyPr/>
                    <a:lstStyle/>
                    <a:p>
                      <a:r>
                        <a:rPr lang="en-GB" sz="1000" dirty="0">
                          <a:latin typeface="Merriweather" panose="00000500000000000000" pitchFamily="2" charset="0"/>
                        </a:rPr>
                        <a:t>Computing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ctr"/>
                      <a:r>
                        <a:rPr lang="en-GB" sz="1000" dirty="0">
                          <a:latin typeface="Merriweather" panose="00000500000000000000" pitchFamily="2" charset="0"/>
                        </a:rPr>
                        <a:t>Digital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FontTx/>
                        <a:buNone/>
                      </a:pPr>
                      <a:r>
                        <a:rPr lang="en-GB" sz="900" dirty="0">
                          <a:latin typeface="Merriweather" panose="00000500000000000000" pitchFamily="2" charset="0"/>
                        </a:rPr>
                        <a:t>Children will practice writing and resizing words on a word processor, using </a:t>
                      </a:r>
                      <a:r>
                        <a:rPr lang="en-GB" sz="900">
                          <a:latin typeface="Merriweather" panose="00000500000000000000" pitchFamily="2" charset="0"/>
                        </a:rPr>
                        <a:t>a mouse/trackpad  and saving their work.</a:t>
                      </a:r>
                      <a:endParaRPr lang="en-GB" sz="900" dirty="0">
                        <a:latin typeface="Merriweather" panose="000005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30977946"/>
                  </a:ext>
                </a:extLst>
              </a:tr>
              <a:tr h="416553">
                <a:tc>
                  <a:txBody>
                    <a:bodyPr/>
                    <a:lstStyle/>
                    <a:p>
                      <a:r>
                        <a:rPr lang="en-GB" sz="1000" dirty="0">
                          <a:latin typeface="Merriweather" panose="00000500000000000000" pitchFamily="2" charset="0"/>
                        </a:rPr>
                        <a:t>Physical Education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7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erriweather" panose="00000500000000000000" pitchFamily="2" charset="0"/>
                        </a:rPr>
                        <a:t>Ball skills: Hands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FontTx/>
                        <a:buNone/>
                      </a:pPr>
                      <a:r>
                        <a:rPr lang="en-GB" sz="900" dirty="0">
                          <a:latin typeface="Merriweather" panose="00000500000000000000" pitchFamily="2" charset="0"/>
                        </a:rPr>
                        <a:t>Children will be able to send and receive the ball with their hands, practicing accuracy in their aim and moving their body in line with the ball.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12347032"/>
                  </a:ext>
                </a:extLst>
              </a:tr>
              <a:tr h="416553">
                <a:tc>
                  <a:txBody>
                    <a:bodyPr/>
                    <a:lstStyle/>
                    <a:p>
                      <a:r>
                        <a:rPr lang="en-GB" sz="1000" dirty="0">
                          <a:latin typeface="Merriweather" panose="00000500000000000000" pitchFamily="2" charset="0"/>
                        </a:rPr>
                        <a:t>Religious Education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FF"/>
                    </a:solidFill>
                  </a:tcPr>
                </a:tc>
                <a:tc>
                  <a:txBody>
                    <a:bodyPr/>
                    <a:lstStyle/>
                    <a:p>
                      <a:pPr algn="ctr"/>
                      <a:r>
                        <a:rPr lang="en-GB" sz="1000" dirty="0">
                          <a:latin typeface="Merriweather" panose="00000500000000000000" pitchFamily="2" charset="0"/>
                        </a:rPr>
                        <a:t>How and why do we celebrate special and sacred times?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FontTx/>
                        <a:buNone/>
                      </a:pPr>
                      <a:r>
                        <a:rPr lang="en-GB" sz="900" dirty="0">
                          <a:latin typeface="Merriweather" panose="00000500000000000000" pitchFamily="2" charset="0"/>
                        </a:rPr>
                        <a:t>Children will discuss why and how Christians celebrate Christmas and harvest times as well as how and why Muslims celebrate Eid.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48804086"/>
                  </a:ext>
                </a:extLst>
              </a:tr>
            </a:tbl>
          </a:graphicData>
        </a:graphic>
      </p:graphicFrame>
    </p:spTree>
    <p:extLst>
      <p:ext uri="{BB962C8B-B14F-4D97-AF65-F5344CB8AC3E}">
        <p14:creationId xmlns:p14="http://schemas.microsoft.com/office/powerpoint/2010/main" val="22466321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8165</TotalTime>
  <Words>673</Words>
  <Application>Microsoft Office PowerPoint</Application>
  <PresentationFormat>A4 Paper (210x297 mm)</PresentationFormat>
  <Paragraphs>76</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Merriweather</vt:lpstr>
      <vt:lpstr>Sassoon Infant Std</vt:lpstr>
      <vt:lpstr>Office Theme</vt:lpstr>
      <vt:lpstr>PowerPoint Presentation</vt:lpstr>
      <vt:lpstr>PowerPoint Presentation</vt:lpstr>
    </vt:vector>
  </TitlesOfParts>
  <Company>Integra Schools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Thompson</dc:creator>
  <cp:lastModifiedBy>Iona Payne</cp:lastModifiedBy>
  <cp:revision>56</cp:revision>
  <dcterms:created xsi:type="dcterms:W3CDTF">2023-02-07T13:17:46Z</dcterms:created>
  <dcterms:modified xsi:type="dcterms:W3CDTF">2025-12-17T20:39:05Z</dcterms:modified>
</cp:coreProperties>
</file>